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10287000" cx="18288000"/>
  <p:notesSz cx="6858000" cy="9144000"/>
  <p:embeddedFontLst>
    <p:embeddedFont>
      <p:font typeface="Arimo"/>
      <p:bold r:id="rId35"/>
      <p:boldItalic r:id="rId36"/>
    </p:embeddedFont>
    <p:embeddedFont>
      <p:font typeface="Poppi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1" roundtripDataSignature="AMtx7mhKmY7LlvTcFdl/zSl9LP2OZV8G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A89553-6E71-46F2-B1A0-F6A92040CC9C}">
  <a:tblStyle styleId="{23A89553-6E71-46F2-B1A0-F6A92040CC9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rimo-bold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oppins-regular.fntdata"/><Relationship Id="rId14" Type="http://schemas.openxmlformats.org/officeDocument/2006/relationships/slide" Target="slides/slide8.xml"/><Relationship Id="rId36" Type="http://schemas.openxmlformats.org/officeDocument/2006/relationships/font" Target="fonts/Arimo-boldItalic.fntdata"/><Relationship Id="rId17" Type="http://schemas.openxmlformats.org/officeDocument/2006/relationships/slide" Target="slides/slide11.xml"/><Relationship Id="rId39" Type="http://schemas.openxmlformats.org/officeDocument/2006/relationships/font" Target="fonts/Poppins-italic.fntdata"/><Relationship Id="rId16" Type="http://schemas.openxmlformats.org/officeDocument/2006/relationships/slide" Target="slides/slide10.xml"/><Relationship Id="rId38" Type="http://schemas.openxmlformats.org/officeDocument/2006/relationships/font" Target="fonts/Poppi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0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1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10" Type="http://schemas.openxmlformats.org/officeDocument/2006/relationships/image" Target="../media/image17.png"/><Relationship Id="rId9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3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4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2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4.jp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8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343719" y="-3866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4631100" y="5299829"/>
            <a:ext cx="9025799" cy="2131982"/>
          </a:xfrm>
          <a:custGeom>
            <a:rect b="b" l="l" r="r" t="t"/>
            <a:pathLst>
              <a:path extrusionOk="0" h="2131982" w="9025799">
                <a:moveTo>
                  <a:pt x="0" y="0"/>
                </a:moveTo>
                <a:lnTo>
                  <a:pt x="9025799" y="0"/>
                </a:lnTo>
                <a:lnTo>
                  <a:pt x="9025799" y="2131983"/>
                </a:lnTo>
                <a:lnTo>
                  <a:pt x="0" y="2131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720957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10800000">
            <a:off x="15079889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2215927" y="3217584"/>
            <a:ext cx="13856146" cy="2725189"/>
          </a:xfrm>
          <a:custGeom>
            <a:rect b="b" l="l" r="r" t="t"/>
            <a:pathLst>
              <a:path extrusionOk="0" h="2725189" w="13856146">
                <a:moveTo>
                  <a:pt x="0" y="0"/>
                </a:moveTo>
                <a:lnTo>
                  <a:pt x="13856146" y="0"/>
                </a:lnTo>
                <a:lnTo>
                  <a:pt x="13856146" y="2725189"/>
                </a:lnTo>
                <a:lnTo>
                  <a:pt x="0" y="272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720957" y="241338"/>
            <a:ext cx="3609689" cy="624554"/>
          </a:xfrm>
          <a:custGeom>
            <a:rect b="b" l="l" r="r" t="t"/>
            <a:pathLst>
              <a:path extrusionOk="0" h="832739" w="4812919">
                <a:moveTo>
                  <a:pt x="0" y="0"/>
                </a:moveTo>
                <a:lnTo>
                  <a:pt x="4812919" y="0"/>
                </a:lnTo>
                <a:lnTo>
                  <a:pt x="4812919" y="832739"/>
                </a:lnTo>
                <a:lnTo>
                  <a:pt x="0" y="832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4" l="-63" r="-63" t="0"/>
            </a:stretch>
          </a:blipFill>
          <a:ln>
            <a:noFill/>
          </a:ln>
        </p:spPr>
      </p:sp>
      <p:grpSp>
        <p:nvGrpSpPr>
          <p:cNvPr id="91" name="Google Shape;91;p1"/>
          <p:cNvGrpSpPr/>
          <p:nvPr/>
        </p:nvGrpSpPr>
        <p:grpSpPr>
          <a:xfrm>
            <a:off x="2525809" y="3828850"/>
            <a:ext cx="13426303" cy="1423315"/>
            <a:chOff x="0" y="-114300"/>
            <a:chExt cx="17901737" cy="1897754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17901737" cy="1783454"/>
            </a:xfrm>
            <a:custGeom>
              <a:rect b="b" l="l" r="r" t="t"/>
              <a:pathLst>
                <a:path extrusionOk="0" h="1783454" w="17901737">
                  <a:moveTo>
                    <a:pt x="0" y="0"/>
                  </a:moveTo>
                  <a:lnTo>
                    <a:pt x="17901737" y="0"/>
                  </a:lnTo>
                  <a:lnTo>
                    <a:pt x="17901737" y="1783454"/>
                  </a:lnTo>
                  <a:lnTo>
                    <a:pt x="0" y="1783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0" y="-114300"/>
              <a:ext cx="17901736" cy="1897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8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Mobile App</a:t>
              </a:r>
              <a:endParaRPr/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4918046" y="5882982"/>
            <a:ext cx="8451908" cy="1021236"/>
            <a:chOff x="0" y="-180975"/>
            <a:chExt cx="11269211" cy="1361648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1269211" cy="1180673"/>
            </a:xfrm>
            <a:custGeom>
              <a:rect b="b" l="l" r="r" t="t"/>
              <a:pathLst>
                <a:path extrusionOk="0" h="1180673" w="11269211">
                  <a:moveTo>
                    <a:pt x="0" y="0"/>
                  </a:moveTo>
                  <a:lnTo>
                    <a:pt x="11269211" y="0"/>
                  </a:lnTo>
                  <a:lnTo>
                    <a:pt x="11269211" y="1180673"/>
                  </a:lnTo>
                  <a:lnTo>
                    <a:pt x="0" y="11806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0" y="-180975"/>
              <a:ext cx="11269211" cy="1361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662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SESSION 1</a:t>
              </a:r>
              <a:endParaRPr/>
            </a:p>
          </p:txBody>
        </p:sp>
      </p:grpSp>
      <p:sp>
        <p:nvSpPr>
          <p:cNvPr id="97" name="Google Shape;97;p1"/>
          <p:cNvSpPr/>
          <p:nvPr/>
        </p:nvSpPr>
        <p:spPr>
          <a:xfrm rot="10800000">
            <a:off x="-248742" y="856302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6659464" y="9185108"/>
            <a:ext cx="5158992" cy="673894"/>
            <a:chOff x="0" y="-123825"/>
            <a:chExt cx="6878656" cy="898525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6878656" cy="774700"/>
            </a:xfrm>
            <a:custGeom>
              <a:rect b="b" l="l" r="r" t="t"/>
              <a:pathLst>
                <a:path extrusionOk="0" h="774700" w="6878656">
                  <a:moveTo>
                    <a:pt x="0" y="0"/>
                  </a:moveTo>
                  <a:lnTo>
                    <a:pt x="6878656" y="0"/>
                  </a:lnTo>
                  <a:lnTo>
                    <a:pt x="6878656" y="774700"/>
                  </a:lnTo>
                  <a:lnTo>
                    <a:pt x="0" y="774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0" name="Google Shape;100;p1"/>
            <p:cNvSpPr txBox="1"/>
            <p:nvPr/>
          </p:nvSpPr>
          <p:spPr>
            <a:xfrm>
              <a:off x="0" y="-123825"/>
              <a:ext cx="6878656" cy="898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#create_share_innovate</a:t>
              </a:r>
              <a:endParaRPr/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11734797" y="166880"/>
            <a:ext cx="4588669" cy="635319"/>
            <a:chOff x="0" y="-95250"/>
            <a:chExt cx="6118225" cy="847091"/>
          </a:xfrm>
        </p:grpSpPr>
        <p:sp>
          <p:nvSpPr>
            <p:cNvPr id="102" name="Google Shape;102;p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3" name="Google Shape;103;p1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97" name="Google Shape;297;p1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98" name="Google Shape;298;p1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99" name="Google Shape;299;p10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1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1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02" name="Google Shape;302;p1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03" name="Google Shape;303;p10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304" name="Google Shape;304;p10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5" name="Google Shape;305;p10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Final &amp; const</a:t>
              </a:r>
              <a:endParaRPr/>
            </a:p>
          </p:txBody>
        </p:sp>
      </p:grpSp>
      <p:grpSp>
        <p:nvGrpSpPr>
          <p:cNvPr id="306" name="Google Shape;306;p10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307" name="Google Shape;307;p10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8" name="Google Shape;308;p10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309" name="Google Shape;309;p10"/>
          <p:cNvSpPr txBox="1"/>
          <p:nvPr/>
        </p:nvSpPr>
        <p:spPr>
          <a:xfrm>
            <a:off x="2614552" y="4240029"/>
            <a:ext cx="12330589" cy="581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 explaining the difference between </a:t>
            </a:r>
            <a:r>
              <a:rPr b="1" i="0" lang="en-US" sz="3375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b="1" i="0" lang="en-US" sz="33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3375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1" i="0" lang="en-US" sz="33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310" name="Google Shape;310;p10"/>
          <p:cNvSpPr txBox="1"/>
          <p:nvPr/>
        </p:nvSpPr>
        <p:spPr>
          <a:xfrm>
            <a:off x="2503857" y="6267248"/>
            <a:ext cx="13824366" cy="1949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Meaning</a:t>
            </a:r>
            <a:r>
              <a:rPr b="0" i="0" lang="en-US" sz="29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value of a final variable is set only once and cannot be</a:t>
            </a:r>
            <a:endParaRPr/>
          </a:p>
          <a:p>
            <a:pPr indent="0" lvl="0" marL="0" marR="0" rtl="0" algn="l">
              <a:lnSpc>
                <a:spcPct val="113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reassigned after it's initialized. However, it is evaluated at runtime.</a:t>
            </a:r>
            <a:endParaRPr/>
          </a:p>
          <a:p>
            <a:pPr indent="0" lvl="0" marL="0" marR="0" rtl="0" algn="l">
              <a:lnSpc>
                <a:spcPct val="62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to use</a:t>
            </a:r>
            <a:r>
              <a:rPr b="0" i="0" lang="en-US" sz="29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 final when the value is known only at runtime.</a:t>
            </a:r>
            <a:endParaRPr/>
          </a:p>
          <a:p>
            <a:pPr indent="0" lvl="0" marL="0" marR="0" rtl="0" algn="ctr">
              <a:lnSpc>
                <a:spcPct val="113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6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/>
          <p:cNvSpPr txBox="1"/>
          <p:nvPr/>
        </p:nvSpPr>
        <p:spPr>
          <a:xfrm>
            <a:off x="2614680" y="5213147"/>
            <a:ext cx="4435284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b="1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17" name="Google Shape;317;p1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18" name="Google Shape;318;p1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19" name="Google Shape;319;p11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22" name="Google Shape;322;p1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23" name="Google Shape;323;p11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324" name="Google Shape;324;p11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5" name="Google Shape;325;p11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final</a:t>
              </a:r>
              <a:endParaRPr/>
            </a:p>
          </p:txBody>
        </p:sp>
      </p:grpSp>
      <p:grpSp>
        <p:nvGrpSpPr>
          <p:cNvPr id="326" name="Google Shape;326;p11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327" name="Google Shape;327;p1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8" name="Google Shape;328;p11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2614680" y="4222844"/>
            <a:ext cx="12526287" cy="2702312"/>
          </a:xfrm>
          <a:custGeom>
            <a:rect b="b" l="l" r="r" t="t"/>
            <a:pathLst>
              <a:path extrusionOk="0" h="2702312" w="12526287">
                <a:moveTo>
                  <a:pt x="0" y="0"/>
                </a:moveTo>
                <a:lnTo>
                  <a:pt x="12526287" y="0"/>
                </a:lnTo>
                <a:lnTo>
                  <a:pt x="12526287" y="2702311"/>
                </a:lnTo>
                <a:lnTo>
                  <a:pt x="0" y="2702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57192" l="-14706" r="-100047" t="-102749"/>
            </a:stretch>
          </a:blipFill>
          <a:ln>
            <a:noFill/>
          </a:ln>
        </p:spPr>
      </p:sp>
      <p:sp>
        <p:nvSpPr>
          <p:cNvPr id="330" name="Google Shape;330;p11"/>
          <p:cNvSpPr txBox="1"/>
          <p:nvPr/>
        </p:nvSpPr>
        <p:spPr>
          <a:xfrm>
            <a:off x="3140869" y="7382355"/>
            <a:ext cx="11142702" cy="976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value of currentTime is determined when the program runs, </a:t>
            </a:r>
            <a:endParaRPr/>
          </a:p>
          <a:p>
            <a:pPr indent="0" lvl="0" marL="0" marR="0" rtl="0" algn="ctr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at compile time.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36" name="Google Shape;336;p1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37" name="Google Shape;337;p1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38" name="Google Shape;338;p12"/>
          <p:cNvSpPr/>
          <p:nvPr/>
        </p:nvSpPr>
        <p:spPr>
          <a:xfrm>
            <a:off x="2088564" y="4087310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12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2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41" name="Google Shape;341;p1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42" name="Google Shape;342;p12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4" name="Google Shape;344;p12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const</a:t>
              </a:r>
              <a:endParaRPr/>
            </a:p>
          </p:txBody>
        </p:sp>
      </p:grpSp>
      <p:grpSp>
        <p:nvGrpSpPr>
          <p:cNvPr id="345" name="Google Shape;345;p12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346" name="Google Shape;346;p1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7" name="Google Shape;347;p12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348" name="Google Shape;348;p12"/>
          <p:cNvSpPr txBox="1"/>
          <p:nvPr/>
        </p:nvSpPr>
        <p:spPr>
          <a:xfrm>
            <a:off x="2614680" y="5809021"/>
            <a:ext cx="13400036" cy="3081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Meaning: </a:t>
            </a:r>
            <a:r>
              <a:rPr b="0" i="0" lang="en-US" sz="26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value of a const variable is a compile-time constant. It must be known and fixed at compile time.</a:t>
            </a:r>
            <a:endParaRPr/>
          </a:p>
          <a:p>
            <a:pPr indent="0" lvl="0" marL="0" marR="0" rtl="0" algn="l">
              <a:lnSpc>
                <a:spcPct val="4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to use: </a:t>
            </a:r>
            <a:r>
              <a:rPr b="0" i="0" lang="en-US" sz="26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const for values that are immutable and known before runtime.</a:t>
            </a:r>
            <a:endParaRPr/>
          </a:p>
          <a:p>
            <a:pPr indent="0" lvl="0" marL="0" marR="0" rtl="0" algn="l">
              <a:lnSpc>
                <a:spcPct val="4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Instances: </a:t>
            </a:r>
            <a:r>
              <a:rPr b="0" i="0" lang="en-US" sz="26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multiple const objects have the same value, they share the same memory instance (canonicalized).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2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2"/>
          <p:cNvSpPr txBox="1"/>
          <p:nvPr/>
        </p:nvSpPr>
        <p:spPr>
          <a:xfrm>
            <a:off x="2756291" y="4637210"/>
            <a:ext cx="3815715" cy="687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53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1" i="0" lang="en-US" sz="4053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53" u="none" cap="none" strike="noStrike">
                <a:solidFill>
                  <a:srgbClr val="040606"/>
                </a:solidFill>
                <a:latin typeface="Arial"/>
                <a:ea typeface="Arial"/>
                <a:cs typeface="Arial"/>
                <a:sym typeface="Arial"/>
              </a:rPr>
              <a:t>Keyword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55" name="Google Shape;355;p1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56" name="Google Shape;356;p1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57" name="Google Shape;357;p13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1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1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60" name="Google Shape;360;p1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61" name="Google Shape;361;p13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362" name="Google Shape;362;p13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3" name="Google Shape;363;p13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const</a:t>
              </a:r>
              <a:endParaRPr/>
            </a:p>
          </p:txBody>
        </p:sp>
      </p:grpSp>
      <p:grpSp>
        <p:nvGrpSpPr>
          <p:cNvPr id="364" name="Google Shape;364;p13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365" name="Google Shape;365;p13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6" name="Google Shape;366;p13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367" name="Google Shape;367;p13"/>
          <p:cNvSpPr/>
          <p:nvPr/>
        </p:nvSpPr>
        <p:spPr>
          <a:xfrm>
            <a:off x="2370973" y="4750787"/>
            <a:ext cx="13452705" cy="3483787"/>
          </a:xfrm>
          <a:custGeom>
            <a:rect b="b" l="l" r="r" t="t"/>
            <a:pathLst>
              <a:path extrusionOk="0" h="3483787" w="13452705">
                <a:moveTo>
                  <a:pt x="0" y="0"/>
                </a:moveTo>
                <a:lnTo>
                  <a:pt x="13452704" y="0"/>
                </a:lnTo>
                <a:lnTo>
                  <a:pt x="13452704" y="3483787"/>
                </a:lnTo>
                <a:lnTo>
                  <a:pt x="0" y="3483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69194" l="-18774" r="-148362" t="-111053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73" name="Google Shape;373;p1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74" name="Google Shape;374;p1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75" name="Google Shape;375;p14"/>
          <p:cNvSpPr/>
          <p:nvPr/>
        </p:nvSpPr>
        <p:spPr>
          <a:xfrm>
            <a:off x="4738167" y="1137869"/>
            <a:ext cx="8327827" cy="1659016"/>
          </a:xfrm>
          <a:custGeom>
            <a:rect b="b" l="l" r="r" t="t"/>
            <a:pathLst>
              <a:path extrusionOk="0" h="1659016" w="8327827">
                <a:moveTo>
                  <a:pt x="0" y="0"/>
                </a:moveTo>
                <a:lnTo>
                  <a:pt x="8327826" y="0"/>
                </a:lnTo>
                <a:lnTo>
                  <a:pt x="8327826" y="1659016"/>
                </a:lnTo>
                <a:lnTo>
                  <a:pt x="0" y="1659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1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77" name="Google Shape;377;p1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78" name="Google Shape;378;p14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379" name="Google Shape;379;p14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0" name="Google Shape;380;p14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graphicFrame>
        <p:nvGraphicFramePr>
          <p:cNvPr id="381" name="Google Shape;381;p14"/>
          <p:cNvGraphicFramePr/>
          <p:nvPr/>
        </p:nvGraphicFramePr>
        <p:xfrm>
          <a:off x="2202767" y="31990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{23A89553-6E71-46F2-B1A0-F6A92040CC9C}</a:tableStyleId>
              </a:tblPr>
              <a:tblGrid>
                <a:gridCol w="5252325"/>
                <a:gridCol w="4315075"/>
                <a:gridCol w="4315075"/>
              </a:tblGrid>
              <a:tr h="107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63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63" u="none" cap="none" strike="noStrike">
                          <a:solidFill>
                            <a:srgbClr val="004AA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63" u="none" cap="none" strike="noStrike">
                          <a:solidFill>
                            <a:srgbClr val="004AA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const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25" u="none" cap="none" strike="noStrike">
                          <a:solidFill>
                            <a:srgbClr val="004AA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When Assigned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3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Value is set only once at runtime.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Value is set at compile time.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25" u="none" cap="none" strike="noStrike">
                          <a:solidFill>
                            <a:srgbClr val="004AA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Mutability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Cannot be reassigned after initialization.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Cannot be reassigned after initialization.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25" u="none" cap="none" strike="noStrike">
                          <a:solidFill>
                            <a:srgbClr val="004AA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Evaluation Time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Runtime.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Compile-time.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25" u="none" cap="none" strike="noStrike">
                          <a:solidFill>
                            <a:srgbClr val="004AA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Examples of Use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2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Dynamic values like DateTime.now().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values like math.pi.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4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25" u="none" cap="none" strike="noStrike">
                          <a:solidFill>
                            <a:srgbClr val="004AA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Shared Instances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Each instance is unique.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99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Instances with the same value are shared.</a:t>
                      </a:r>
                      <a:endParaRPr sz="1100" u="none" cap="none" strike="noStrike"/>
                    </a:p>
                  </a:txBody>
                  <a:tcPr marT="200900" marB="200900" marR="200900" marL="200900" anchor="ctr">
                    <a:lnL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01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2" name="Google Shape;382;p14"/>
          <p:cNvSpPr txBox="1"/>
          <p:nvPr/>
        </p:nvSpPr>
        <p:spPr>
          <a:xfrm>
            <a:off x="4738167" y="1649729"/>
            <a:ext cx="8327827" cy="673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 &amp; const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88" name="Google Shape;388;p1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89" name="Google Shape;389;p1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90" name="Google Shape;390;p15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1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1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93" name="Google Shape;393;p1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94" name="Google Shape;394;p15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395" name="Google Shape;395;p15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6" name="Google Shape;396;p15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Types</a:t>
              </a:r>
              <a:endParaRPr/>
            </a:p>
          </p:txBody>
        </p:sp>
      </p:grpSp>
      <p:grpSp>
        <p:nvGrpSpPr>
          <p:cNvPr id="397" name="Google Shape;397;p15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398" name="Google Shape;398;p15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9" name="Google Shape;399;p15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400" name="Google Shape;400;p15"/>
          <p:cNvSpPr txBox="1"/>
          <p:nvPr/>
        </p:nvSpPr>
        <p:spPr>
          <a:xfrm>
            <a:off x="2570077" y="4846037"/>
            <a:ext cx="13148667" cy="2805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8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endParaRPr/>
          </a:p>
          <a:p>
            <a:pPr indent="0" lvl="0" marL="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8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double</a:t>
            </a:r>
            <a:endParaRPr/>
          </a:p>
          <a:p>
            <a:pPr indent="0" lvl="0" marL="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8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string</a:t>
            </a:r>
            <a:endParaRPr/>
          </a:p>
          <a:p>
            <a:pPr indent="0" lvl="0" marL="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8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bool</a:t>
            </a:r>
            <a:endParaRPr/>
          </a:p>
          <a:p>
            <a:pPr indent="0" lvl="0" marL="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8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char (Dart doesn't have a char type, but it uses String for single characters)</a:t>
            </a:r>
            <a:r>
              <a:rPr b="0" i="0" lang="en-US" sz="3158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2924860" y="8785363"/>
            <a:ext cx="12127481" cy="1084736"/>
          </a:xfrm>
          <a:custGeom>
            <a:rect b="b" l="l" r="r" t="t"/>
            <a:pathLst>
              <a:path extrusionOk="0" h="1084736" w="12127481">
                <a:moveTo>
                  <a:pt x="0" y="0"/>
                </a:moveTo>
                <a:lnTo>
                  <a:pt x="12127480" y="0"/>
                </a:lnTo>
                <a:lnTo>
                  <a:pt x="12127480" y="1084736"/>
                </a:lnTo>
                <a:lnTo>
                  <a:pt x="0" y="1084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24856" l="-56858" r="-41684" t="-723583"/>
            </a:stretch>
          </a:blipFill>
          <a:ln>
            <a:noFill/>
          </a:ln>
        </p:spPr>
      </p:sp>
      <p:sp>
        <p:nvSpPr>
          <p:cNvPr id="402" name="Google Shape;402;p15"/>
          <p:cNvSpPr txBox="1"/>
          <p:nvPr/>
        </p:nvSpPr>
        <p:spPr>
          <a:xfrm>
            <a:off x="2582752" y="4196363"/>
            <a:ext cx="651457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Primitive Data Types: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08" name="Google Shape;408;p1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09" name="Google Shape;409;p1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10" name="Google Shape;410;p16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1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1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13" name="Google Shape;413;p1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14" name="Google Shape;414;p16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415" name="Google Shape;415;p16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6" name="Google Shape;416;p16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Null Safety</a:t>
              </a:r>
              <a:endParaRPr/>
            </a:p>
          </p:txBody>
        </p:sp>
      </p:grpSp>
      <p:grpSp>
        <p:nvGrpSpPr>
          <p:cNvPr id="417" name="Google Shape;417;p16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418" name="Google Shape;418;p16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9" name="Google Shape;419;p16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420" name="Google Shape;420;p16"/>
          <p:cNvSpPr txBox="1"/>
          <p:nvPr/>
        </p:nvSpPr>
        <p:spPr>
          <a:xfrm>
            <a:off x="2582752" y="4196363"/>
            <a:ext cx="14008492" cy="188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What is Null Safety?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040606"/>
                </a:solidFill>
                <a:latin typeface="Arial"/>
                <a:ea typeface="Arial"/>
                <a:cs typeface="Arial"/>
                <a:sym typeface="Arial"/>
              </a:rPr>
              <a:t>Ensures variables are non-nullable by default, preventing null reference errors.</a:t>
            </a:r>
            <a:endParaRPr/>
          </a:p>
        </p:txBody>
      </p:sp>
      <p:sp>
        <p:nvSpPr>
          <p:cNvPr id="421" name="Google Shape;421;p16"/>
          <p:cNvSpPr txBox="1"/>
          <p:nvPr/>
        </p:nvSpPr>
        <p:spPr>
          <a:xfrm>
            <a:off x="2582752" y="6557702"/>
            <a:ext cx="11260813" cy="2073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Nullable vs Non-Nullable:</a:t>
            </a:r>
            <a:endParaRPr/>
          </a:p>
          <a:p>
            <a:pPr indent="0" lvl="0" marL="0" marR="0" rtl="0" algn="l">
              <a:lnSpc>
                <a:spcPct val="56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99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Non-Nullable</a:t>
            </a:r>
            <a:r>
              <a:rPr b="0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Cannot be null. </a:t>
            </a:r>
            <a:r>
              <a:rPr b="0" i="0" lang="en-US" sz="3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Example: int age = 25;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Nullable</a:t>
            </a:r>
            <a:r>
              <a:rPr b="0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Can be null. Use ?. </a:t>
            </a:r>
            <a:r>
              <a:rPr b="0" i="0" lang="en-US" sz="3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Example: int? age = null;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27" name="Google Shape;427;p1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28" name="Google Shape;428;p1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29" name="Google Shape;429;p17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1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1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32" name="Google Shape;432;p1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33" name="Google Shape;433;p17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434" name="Google Shape;434;p17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5" name="Google Shape;435;p17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Null Safety</a:t>
              </a:r>
              <a:endParaRPr/>
            </a:p>
          </p:txBody>
        </p:sp>
      </p:grpSp>
      <p:grpSp>
        <p:nvGrpSpPr>
          <p:cNvPr id="436" name="Google Shape;436;p17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437" name="Google Shape;437;p17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8" name="Google Shape;438;p17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439" name="Google Shape;439;p17"/>
          <p:cNvSpPr txBox="1"/>
          <p:nvPr/>
        </p:nvSpPr>
        <p:spPr>
          <a:xfrm>
            <a:off x="2454289" y="4015867"/>
            <a:ext cx="12423820" cy="1127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1.Nullable Type Declaration ( </a:t>
            </a:r>
            <a:r>
              <a:rPr b="1" i="0" lang="en-US" sz="3230" u="none" cap="none" strike="noStrike">
                <a:solidFill>
                  <a:srgbClr val="191A1B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i="0" lang="en-US" sz="323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2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32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Used to declare variables that can hold null values.</a:t>
            </a: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3227005" y="5328580"/>
            <a:ext cx="10911267" cy="973963"/>
          </a:xfrm>
          <a:custGeom>
            <a:rect b="b" l="l" r="r" t="t"/>
            <a:pathLst>
              <a:path extrusionOk="0" h="973963" w="10911267">
                <a:moveTo>
                  <a:pt x="0" y="0"/>
                </a:moveTo>
                <a:lnTo>
                  <a:pt x="10911267" y="0"/>
                </a:lnTo>
                <a:lnTo>
                  <a:pt x="10911267" y="973964"/>
                </a:lnTo>
                <a:lnTo>
                  <a:pt x="0" y="973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161696" l="-77870" r="-83588" t="-385749"/>
            </a:stretch>
          </a:blipFill>
          <a:ln>
            <a:noFill/>
          </a:ln>
        </p:spPr>
      </p:sp>
      <p:sp>
        <p:nvSpPr>
          <p:cNvPr id="441" name="Google Shape;441;p17"/>
          <p:cNvSpPr txBox="1"/>
          <p:nvPr/>
        </p:nvSpPr>
        <p:spPr>
          <a:xfrm>
            <a:off x="2299486" y="6410661"/>
            <a:ext cx="123021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2.Null Assertion Operator ( </a:t>
            </a:r>
            <a:r>
              <a:rPr b="1" i="0" lang="en-US" sz="3030" u="none" cap="none" strike="noStrike">
                <a:solidFill>
                  <a:srgbClr val="191A1B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b="1" i="0" lang="en-US" sz="303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0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30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Forces a nullable variable to be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treated as non-null (use cautiously).</a:t>
            </a:r>
            <a:endParaRPr/>
          </a:p>
        </p:txBody>
      </p:sp>
      <p:sp>
        <p:nvSpPr>
          <p:cNvPr id="442" name="Google Shape;442;p17"/>
          <p:cNvSpPr/>
          <p:nvPr/>
        </p:nvSpPr>
        <p:spPr>
          <a:xfrm>
            <a:off x="4300190" y="7619573"/>
            <a:ext cx="8732017" cy="1405280"/>
          </a:xfrm>
          <a:custGeom>
            <a:rect b="b" l="l" r="r" t="t"/>
            <a:pathLst>
              <a:path extrusionOk="0" h="1405280" w="8732017">
                <a:moveTo>
                  <a:pt x="0" y="0"/>
                </a:moveTo>
                <a:lnTo>
                  <a:pt x="8732017" y="0"/>
                </a:lnTo>
                <a:lnTo>
                  <a:pt x="8732017" y="1405280"/>
                </a:lnTo>
                <a:lnTo>
                  <a:pt x="0" y="1405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60765" l="-70853" r="-72930" t="-491241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48" name="Google Shape;448;p1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49" name="Google Shape;449;p1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50" name="Google Shape;450;p18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18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2" name="Google Shape;452;p1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53" name="Google Shape;453;p1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54" name="Google Shape;454;p18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455" name="Google Shape;455;p18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6" name="Google Shape;456;p18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Null Safety</a:t>
              </a:r>
              <a:endParaRPr/>
            </a:p>
          </p:txBody>
        </p:sp>
      </p:grpSp>
      <p:grpSp>
        <p:nvGrpSpPr>
          <p:cNvPr id="457" name="Google Shape;457;p18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458" name="Google Shape;458;p18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9" name="Google Shape;459;p18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460" name="Google Shape;460;p18"/>
          <p:cNvSpPr txBox="1"/>
          <p:nvPr/>
        </p:nvSpPr>
        <p:spPr>
          <a:xfrm>
            <a:off x="2367189" y="4684112"/>
            <a:ext cx="13460273" cy="1172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3.Null-Coalescing Operator ( </a:t>
            </a:r>
            <a:r>
              <a:rPr b="1" i="0" lang="en-US" sz="3350" u="none" cap="none" strike="noStrike">
                <a:solidFill>
                  <a:srgbClr val="191A1B"/>
                </a:solidFill>
                <a:latin typeface="Arial"/>
                <a:ea typeface="Arial"/>
                <a:cs typeface="Arial"/>
                <a:sym typeface="Arial"/>
              </a:rPr>
              <a:t>??</a:t>
            </a:r>
            <a:r>
              <a:rPr b="1" i="0" lang="en-US" sz="335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3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Provides a default value if the  expression is null.</a:t>
            </a:r>
            <a:endParaRPr/>
          </a:p>
        </p:txBody>
      </p:sp>
      <p:sp>
        <p:nvSpPr>
          <p:cNvPr id="461" name="Google Shape;461;p18"/>
          <p:cNvSpPr/>
          <p:nvPr/>
        </p:nvSpPr>
        <p:spPr>
          <a:xfrm>
            <a:off x="2725922" y="6400580"/>
            <a:ext cx="13101540" cy="1260722"/>
          </a:xfrm>
          <a:custGeom>
            <a:rect b="b" l="l" r="r" t="t"/>
            <a:pathLst>
              <a:path extrusionOk="0" h="1260722" w="13101540">
                <a:moveTo>
                  <a:pt x="0" y="0"/>
                </a:moveTo>
                <a:lnTo>
                  <a:pt x="13101539" y="0"/>
                </a:lnTo>
                <a:lnTo>
                  <a:pt x="13101539" y="1260722"/>
                </a:lnTo>
                <a:lnTo>
                  <a:pt x="0" y="1260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71028" l="-51127" r="-26979" t="-469987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67" name="Google Shape;467;p1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68" name="Google Shape;468;p1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69" name="Google Shape;469;p19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1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1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72" name="Google Shape;472;p1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73" name="Google Shape;473;p19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474" name="Google Shape;474;p19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5" name="Google Shape;475;p19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Operations</a:t>
              </a:r>
              <a:endParaRPr/>
            </a:p>
          </p:txBody>
        </p:sp>
      </p:grpSp>
      <p:grpSp>
        <p:nvGrpSpPr>
          <p:cNvPr id="476" name="Google Shape;476;p19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477" name="Google Shape;477;p19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8" name="Google Shape;478;p19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479" name="Google Shape;479;p19"/>
          <p:cNvSpPr txBox="1"/>
          <p:nvPr/>
        </p:nvSpPr>
        <p:spPr>
          <a:xfrm>
            <a:off x="2840303" y="4058164"/>
            <a:ext cx="496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1" lang="en-US" sz="3300">
                <a:solidFill>
                  <a:srgbClr val="004AAD"/>
                </a:solidFill>
              </a:rPr>
              <a:t>Arithmetic</a:t>
            </a:r>
            <a:r>
              <a:rPr b="1" i="0" lang="en-US" sz="33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operations:</a:t>
            </a:r>
            <a:endParaRPr/>
          </a:p>
        </p:txBody>
      </p:sp>
      <p:sp>
        <p:nvSpPr>
          <p:cNvPr id="480" name="Google Shape;480;p19"/>
          <p:cNvSpPr txBox="1"/>
          <p:nvPr/>
        </p:nvSpPr>
        <p:spPr>
          <a:xfrm>
            <a:off x="3107671" y="4736344"/>
            <a:ext cx="14849061" cy="497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operations are used to perform mathematical calculations.</a:t>
            </a:r>
            <a:endParaRPr/>
          </a:p>
        </p:txBody>
      </p:sp>
      <p:sp>
        <p:nvSpPr>
          <p:cNvPr id="481" name="Google Shape;481;p19"/>
          <p:cNvSpPr txBox="1"/>
          <p:nvPr/>
        </p:nvSpPr>
        <p:spPr>
          <a:xfrm>
            <a:off x="2679400" y="5233425"/>
            <a:ext cx="10548000" cy="3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67" u="none" cap="none" strike="noStrike">
                <a:solidFill>
                  <a:srgbClr val="040606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(Addition)</a:t>
            </a:r>
            <a:endParaRPr/>
          </a:p>
          <a:p>
            <a:pPr indent="0" lvl="0" marL="0" marR="0" rtl="0" algn="l">
              <a:lnSpc>
                <a:spcPct val="18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67" u="none" cap="none" strike="noStrike">
                <a:solidFill>
                  <a:srgbClr val="191A1B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(Subtraction)</a:t>
            </a:r>
            <a:endParaRPr/>
          </a:p>
          <a:p>
            <a:pPr indent="0" lvl="0" marL="0" marR="0" rtl="0" algn="l">
              <a:lnSpc>
                <a:spcPct val="18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67" u="none" cap="none" strike="noStrike">
                <a:solidFill>
                  <a:srgbClr val="040606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(multiplication)</a:t>
            </a:r>
            <a:endParaRPr/>
          </a:p>
          <a:p>
            <a:pPr indent="0" lvl="0" marL="0" marR="0" rtl="0" algn="l">
              <a:lnSpc>
                <a:spcPct val="18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67" u="none" cap="none" strike="noStrike">
                <a:solidFill>
                  <a:srgbClr val="191A1B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(division “</a:t>
            </a:r>
            <a:r>
              <a:rPr b="1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returns a double</a:t>
            </a:r>
            <a:r>
              <a:rPr b="0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/>
          </a:p>
          <a:p>
            <a:pPr indent="0" lvl="0" marL="0" marR="0" rtl="0" algn="l">
              <a:lnSpc>
                <a:spcPct val="18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~/  (division “</a:t>
            </a:r>
            <a:r>
              <a:rPr b="1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returns a int</a:t>
            </a:r>
            <a:r>
              <a:rPr b="0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/>
          </a:p>
          <a:p>
            <a:pPr indent="0" lvl="0" marL="0" marR="0" rtl="0" algn="l">
              <a:lnSpc>
                <a:spcPct val="18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67" u="none" cap="none" strike="noStrike">
                <a:solidFill>
                  <a:srgbClr val="191A1B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b="0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(Modulus “</a:t>
            </a:r>
            <a:r>
              <a:rPr b="1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remainder of division</a:t>
            </a:r>
            <a:r>
              <a:rPr b="0" i="0" lang="en-US" sz="25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>
            <a:off x="5369196" y="1135791"/>
            <a:ext cx="8254408" cy="1601087"/>
          </a:xfrm>
          <a:custGeom>
            <a:rect b="b" l="l" r="r" t="t"/>
            <a:pathLst>
              <a:path extrusionOk="0" h="1601087" w="8254408">
                <a:moveTo>
                  <a:pt x="0" y="0"/>
                </a:moveTo>
                <a:lnTo>
                  <a:pt x="8254408" y="0"/>
                </a:lnTo>
                <a:lnTo>
                  <a:pt x="8254408" y="1601087"/>
                </a:lnTo>
                <a:lnTo>
                  <a:pt x="0" y="1601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>
            <a:off x="1674120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>
            <a:off x="6995383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12317855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>
            <a:off x="6211857" y="4622821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1533169" y="4622821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 rot="-5400000">
            <a:off x="-4426791" y="4433840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0"/>
                </a:moveTo>
                <a:lnTo>
                  <a:pt x="13706602" y="0"/>
                </a:lnTo>
                <a:lnTo>
                  <a:pt x="13706602" y="1901825"/>
                </a:lnTo>
                <a:lnTo>
                  <a:pt x="0" y="1901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90" l="0" r="0" t="-292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 flipH="1" rot="5400000">
            <a:off x="12430796" y="4426824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1901825"/>
                </a:moveTo>
                <a:lnTo>
                  <a:pt x="13706602" y="1901825"/>
                </a:lnTo>
                <a:lnTo>
                  <a:pt x="13706602" y="0"/>
                </a:lnTo>
                <a:lnTo>
                  <a:pt x="0" y="0"/>
                </a:lnTo>
                <a:lnTo>
                  <a:pt x="0" y="1901825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90" l="0" r="0" t="-292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>
            <a:off x="1426348" y="283982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sp>
        <p:nvSpPr>
          <p:cNvPr id="118" name="Google Shape;118;p2"/>
          <p:cNvSpPr/>
          <p:nvPr/>
        </p:nvSpPr>
        <p:spPr>
          <a:xfrm>
            <a:off x="9077769" y="6342881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"/>
          <p:cNvSpPr/>
          <p:nvPr/>
        </p:nvSpPr>
        <p:spPr>
          <a:xfrm flipH="1" rot="-5400000">
            <a:off x="13526280" y="5559454"/>
            <a:ext cx="1674868" cy="2048768"/>
          </a:xfrm>
          <a:custGeom>
            <a:rect b="b" l="l" r="r" t="t"/>
            <a:pathLst>
              <a:path extrusionOk="0" h="2048768" w="1674868">
                <a:moveTo>
                  <a:pt x="1674868" y="0"/>
                </a:moveTo>
                <a:lnTo>
                  <a:pt x="0" y="0"/>
                </a:lnTo>
                <a:lnTo>
                  <a:pt x="0" y="2048768"/>
                </a:lnTo>
                <a:lnTo>
                  <a:pt x="1674868" y="2048768"/>
                </a:lnTo>
                <a:lnTo>
                  <a:pt x="1674868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2" l="0" r="0" t="-163"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 rot="10800000">
            <a:off x="7586639" y="7140944"/>
            <a:ext cx="1525594" cy="560656"/>
          </a:xfrm>
          <a:custGeom>
            <a:rect b="b" l="l" r="r" t="t"/>
            <a:pathLst>
              <a:path extrusionOk="0" h="560656" w="1525594">
                <a:moveTo>
                  <a:pt x="0" y="0"/>
                </a:moveTo>
                <a:lnTo>
                  <a:pt x="1525594" y="0"/>
                </a:lnTo>
                <a:lnTo>
                  <a:pt x="1525594" y="560656"/>
                </a:lnTo>
                <a:lnTo>
                  <a:pt x="0" y="560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01" l="0" r="0" t="-702"/>
            </a:stretch>
          </a:blipFill>
          <a:ln>
            <a:noFill/>
          </a:ln>
        </p:spPr>
      </p:sp>
      <p:grpSp>
        <p:nvGrpSpPr>
          <p:cNvPr id="121" name="Google Shape;121;p2"/>
          <p:cNvGrpSpPr/>
          <p:nvPr/>
        </p:nvGrpSpPr>
        <p:grpSpPr>
          <a:xfrm>
            <a:off x="5230279" y="1365714"/>
            <a:ext cx="8532242" cy="735005"/>
            <a:chOff x="0" y="-85725"/>
            <a:chExt cx="11376323" cy="980006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11376323" cy="894281"/>
            </a:xfrm>
            <a:custGeom>
              <a:rect b="b" l="l" r="r" t="t"/>
              <a:pathLst>
                <a:path extrusionOk="0" h="894281" w="11376323">
                  <a:moveTo>
                    <a:pt x="0" y="0"/>
                  </a:moveTo>
                  <a:lnTo>
                    <a:pt x="11376323" y="0"/>
                  </a:lnTo>
                  <a:lnTo>
                    <a:pt x="1137632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85725"/>
              <a:ext cx="11376323" cy="980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Table of </a:t>
              </a:r>
              <a:r>
                <a:rPr lang="en-US" sz="3859">
                  <a:solidFill>
                    <a:srgbClr val="FFFFFF"/>
                  </a:solidFill>
                </a:rPr>
                <a:t>content</a:t>
              </a: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1861671" y="4173515"/>
            <a:ext cx="3704112" cy="1216444"/>
            <a:chOff x="0" y="-114300"/>
            <a:chExt cx="4938816" cy="1621926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4938816" cy="1507626"/>
            </a:xfrm>
            <a:custGeom>
              <a:rect b="b" l="l" r="r" t="t"/>
              <a:pathLst>
                <a:path extrusionOk="0" h="1507626" w="4938816">
                  <a:moveTo>
                    <a:pt x="0" y="0"/>
                  </a:moveTo>
                  <a:lnTo>
                    <a:pt x="4938816" y="0"/>
                  </a:lnTo>
                  <a:lnTo>
                    <a:pt x="4938816" y="1507626"/>
                  </a:lnTo>
                  <a:lnTo>
                    <a:pt x="0" y="1507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6" name="Google Shape;126;p2"/>
            <p:cNvSpPr txBox="1"/>
            <p:nvPr/>
          </p:nvSpPr>
          <p:spPr>
            <a:xfrm>
              <a:off x="0" y="-114300"/>
              <a:ext cx="4938816" cy="16219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Introduction to Dart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7590883" y="4173515"/>
            <a:ext cx="3105026" cy="702094"/>
            <a:chOff x="0" y="-114300"/>
            <a:chExt cx="4140035" cy="936125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Variables</a:t>
              </a: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12975087" y="4316571"/>
            <a:ext cx="3105026" cy="702094"/>
            <a:chOff x="0" y="-114300"/>
            <a:chExt cx="4140035" cy="936125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2" name="Google Shape;132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Data Types</a:t>
              </a:r>
              <a:endParaRPr/>
            </a:p>
          </p:txBody>
        </p:sp>
      </p:grpSp>
      <p:grpSp>
        <p:nvGrpSpPr>
          <p:cNvPr id="133" name="Google Shape;133;p2"/>
          <p:cNvGrpSpPr/>
          <p:nvPr/>
        </p:nvGrpSpPr>
        <p:grpSpPr>
          <a:xfrm>
            <a:off x="9704431" y="7000902"/>
            <a:ext cx="3105026" cy="702094"/>
            <a:chOff x="0" y="-114300"/>
            <a:chExt cx="4140035" cy="936125"/>
          </a:xfrm>
        </p:grpSpPr>
        <p:sp>
          <p:nvSpPr>
            <p:cNvPr id="134" name="Google Shape;134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5" name="Google Shape;135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Operations</a:t>
              </a:r>
              <a:endParaRPr/>
            </a:p>
          </p:txBody>
        </p:sp>
      </p:grpSp>
      <p:sp>
        <p:nvSpPr>
          <p:cNvPr id="136" name="Google Shape;136;p2"/>
          <p:cNvSpPr/>
          <p:nvPr/>
        </p:nvSpPr>
        <p:spPr>
          <a:xfrm>
            <a:off x="3226633" y="6344226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7" name="Google Shape;137;p2"/>
          <p:cNvGrpSpPr/>
          <p:nvPr/>
        </p:nvGrpSpPr>
        <p:grpSpPr>
          <a:xfrm>
            <a:off x="3850707" y="6745073"/>
            <a:ext cx="3105026" cy="702094"/>
            <a:chOff x="0" y="-114300"/>
            <a:chExt cx="4140035" cy="936125"/>
          </a:xfrm>
        </p:grpSpPr>
        <p:sp>
          <p:nvSpPr>
            <p:cNvPr id="138" name="Google Shape;138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9" name="Google Shape;139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Comments</a:t>
              </a:r>
              <a:endParaRPr/>
            </a:p>
          </p:txBody>
        </p:sp>
      </p:grpSp>
      <p:grpSp>
        <p:nvGrpSpPr>
          <p:cNvPr id="140" name="Google Shape;140;p2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141" name="Google Shape;141;p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2" name="Google Shape;142;p2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87" name="Google Shape;487;p2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88" name="Google Shape;488;p2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89" name="Google Shape;489;p20"/>
          <p:cNvSpPr/>
          <p:nvPr/>
        </p:nvSpPr>
        <p:spPr>
          <a:xfrm>
            <a:off x="1560505" y="3815085"/>
            <a:ext cx="14581733" cy="5351520"/>
          </a:xfrm>
          <a:custGeom>
            <a:rect b="b" l="l" r="r" t="t"/>
            <a:pathLst>
              <a:path extrusionOk="0" h="5351520" w="14581733">
                <a:moveTo>
                  <a:pt x="0" y="0"/>
                </a:moveTo>
                <a:lnTo>
                  <a:pt x="14581733" y="0"/>
                </a:lnTo>
                <a:lnTo>
                  <a:pt x="14581733" y="5351521"/>
                </a:lnTo>
                <a:lnTo>
                  <a:pt x="0" y="535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p2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p2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92" name="Google Shape;492;p2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93" name="Google Shape;493;p20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494" name="Google Shape;494;p20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5" name="Google Shape;495;p20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operations</a:t>
              </a:r>
              <a:endParaRPr/>
            </a:p>
          </p:txBody>
        </p:sp>
      </p:grpSp>
      <p:grpSp>
        <p:nvGrpSpPr>
          <p:cNvPr id="496" name="Google Shape;496;p20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497" name="Google Shape;497;p20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8" name="Google Shape;498;p20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499" name="Google Shape;499;p20"/>
          <p:cNvSpPr txBox="1"/>
          <p:nvPr/>
        </p:nvSpPr>
        <p:spPr>
          <a:xfrm>
            <a:off x="2387592" y="4198309"/>
            <a:ext cx="8171617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2.Relational (Comparison) Operations</a:t>
            </a:r>
            <a:endParaRPr/>
          </a:p>
        </p:txBody>
      </p:sp>
      <p:sp>
        <p:nvSpPr>
          <p:cNvPr id="500" name="Google Shape;500;p20"/>
          <p:cNvSpPr txBox="1"/>
          <p:nvPr/>
        </p:nvSpPr>
        <p:spPr>
          <a:xfrm>
            <a:off x="2614680" y="4950849"/>
            <a:ext cx="14257936" cy="1097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operations are used to compare values, resulting in a boolean value (true or false).</a:t>
            </a:r>
            <a:endParaRPr/>
          </a:p>
        </p:txBody>
      </p:sp>
      <p:sp>
        <p:nvSpPr>
          <p:cNvPr id="501" name="Google Shape;501;p20"/>
          <p:cNvSpPr txBox="1"/>
          <p:nvPr/>
        </p:nvSpPr>
        <p:spPr>
          <a:xfrm>
            <a:off x="2387592" y="6213024"/>
            <a:ext cx="3811519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(==) Equal to</a:t>
            </a:r>
            <a:endParaRPr/>
          </a:p>
        </p:txBody>
      </p:sp>
      <p:sp>
        <p:nvSpPr>
          <p:cNvPr id="502" name="Google Shape;502;p20"/>
          <p:cNvSpPr txBox="1"/>
          <p:nvPr/>
        </p:nvSpPr>
        <p:spPr>
          <a:xfrm>
            <a:off x="2614680" y="8076005"/>
            <a:ext cx="3811519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&lt;,&gt;,&gt;= , &lt;= </a:t>
            </a:r>
            <a:endParaRPr/>
          </a:p>
        </p:txBody>
      </p:sp>
      <p:sp>
        <p:nvSpPr>
          <p:cNvPr id="503" name="Google Shape;503;p20"/>
          <p:cNvSpPr txBox="1"/>
          <p:nvPr/>
        </p:nvSpPr>
        <p:spPr>
          <a:xfrm>
            <a:off x="2614680" y="7145729"/>
            <a:ext cx="3811519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(!=) Not Equal</a:t>
            </a:r>
            <a:endParaRPr/>
          </a:p>
        </p:txBody>
      </p:sp>
      <p:sp>
        <p:nvSpPr>
          <p:cNvPr id="504" name="Google Shape;504;p20"/>
          <p:cNvSpPr/>
          <p:nvPr/>
        </p:nvSpPr>
        <p:spPr>
          <a:xfrm>
            <a:off x="7691821" y="6082750"/>
            <a:ext cx="7266965" cy="905073"/>
          </a:xfrm>
          <a:custGeom>
            <a:rect b="b" l="l" r="r" t="t"/>
            <a:pathLst>
              <a:path extrusionOk="0" h="905073" w="7266965">
                <a:moveTo>
                  <a:pt x="0" y="0"/>
                </a:moveTo>
                <a:lnTo>
                  <a:pt x="7266965" y="0"/>
                </a:lnTo>
                <a:lnTo>
                  <a:pt x="7266965" y="905073"/>
                </a:lnTo>
                <a:lnTo>
                  <a:pt x="0" y="905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97997" l="-112347" r="-166986" t="-514626"/>
            </a:stretch>
          </a:blipFill>
          <a:ln>
            <a:noFill/>
          </a:ln>
        </p:spPr>
      </p:sp>
      <p:sp>
        <p:nvSpPr>
          <p:cNvPr id="505" name="Google Shape;505;p20"/>
          <p:cNvSpPr/>
          <p:nvPr/>
        </p:nvSpPr>
        <p:spPr>
          <a:xfrm>
            <a:off x="7691821" y="7170378"/>
            <a:ext cx="7521815" cy="905073"/>
          </a:xfrm>
          <a:custGeom>
            <a:rect b="b" l="l" r="r" t="t"/>
            <a:pathLst>
              <a:path extrusionOk="0" h="905073" w="7521815">
                <a:moveTo>
                  <a:pt x="0" y="0"/>
                </a:moveTo>
                <a:lnTo>
                  <a:pt x="7521814" y="0"/>
                </a:lnTo>
                <a:lnTo>
                  <a:pt x="7521814" y="905074"/>
                </a:lnTo>
                <a:lnTo>
                  <a:pt x="0" y="905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14035" l="-99986" r="-140880" t="-579082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11" name="Google Shape;511;p2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12" name="Google Shape;512;p2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13" name="Google Shape;513;p21"/>
          <p:cNvSpPr/>
          <p:nvPr/>
        </p:nvSpPr>
        <p:spPr>
          <a:xfrm>
            <a:off x="2319465" y="4060019"/>
            <a:ext cx="14644620" cy="5374600"/>
          </a:xfrm>
          <a:custGeom>
            <a:rect b="b" l="l" r="r" t="t"/>
            <a:pathLst>
              <a:path extrusionOk="0" h="5374600" w="14644620">
                <a:moveTo>
                  <a:pt x="0" y="0"/>
                </a:moveTo>
                <a:lnTo>
                  <a:pt x="14644620" y="0"/>
                </a:lnTo>
                <a:lnTo>
                  <a:pt x="14644620" y="5374600"/>
                </a:lnTo>
                <a:lnTo>
                  <a:pt x="0" y="5374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4" name="Google Shape;514;p2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2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16" name="Google Shape;516;p2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17" name="Google Shape;517;p21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518" name="Google Shape;518;p21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9" name="Google Shape;519;p21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Operations</a:t>
              </a:r>
              <a:endParaRPr/>
            </a:p>
          </p:txBody>
        </p:sp>
      </p:grpSp>
      <p:grpSp>
        <p:nvGrpSpPr>
          <p:cNvPr id="520" name="Google Shape;520;p21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521" name="Google Shape;521;p2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2" name="Google Shape;522;p21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523" name="Google Shape;523;p21"/>
          <p:cNvSpPr txBox="1"/>
          <p:nvPr/>
        </p:nvSpPr>
        <p:spPr>
          <a:xfrm>
            <a:off x="2612816" y="4556125"/>
            <a:ext cx="5367814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3.Assignment Operators:</a:t>
            </a:r>
            <a:endParaRPr/>
          </a:p>
        </p:txBody>
      </p:sp>
      <p:sp>
        <p:nvSpPr>
          <p:cNvPr id="524" name="Google Shape;524;p21"/>
          <p:cNvSpPr txBox="1"/>
          <p:nvPr/>
        </p:nvSpPr>
        <p:spPr>
          <a:xfrm>
            <a:off x="2626548" y="5364362"/>
            <a:ext cx="66678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operations are used to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 values to variables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(assign the right side to the l</a:t>
            </a:r>
            <a:r>
              <a:rPr b="1" lang="en-US" sz="2899"/>
              <a:t>e</a:t>
            </a:r>
            <a:r>
              <a:rPr b="1" i="0" lang="en-US" sz="2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ft side)</a:t>
            </a:r>
            <a:endParaRPr/>
          </a:p>
        </p:txBody>
      </p:sp>
      <p:sp>
        <p:nvSpPr>
          <p:cNvPr id="525" name="Google Shape;525;p21"/>
          <p:cNvSpPr/>
          <p:nvPr/>
        </p:nvSpPr>
        <p:spPr>
          <a:xfrm>
            <a:off x="9294370" y="4878387"/>
            <a:ext cx="7490108" cy="4079428"/>
          </a:xfrm>
          <a:custGeom>
            <a:rect b="b" l="l" r="r" t="t"/>
            <a:pathLst>
              <a:path extrusionOk="0" h="4079428" w="7490108">
                <a:moveTo>
                  <a:pt x="0" y="0"/>
                </a:moveTo>
                <a:lnTo>
                  <a:pt x="7490109" y="0"/>
                </a:lnTo>
                <a:lnTo>
                  <a:pt x="7490109" y="4079428"/>
                </a:lnTo>
                <a:lnTo>
                  <a:pt x="0" y="4079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78936" l="-79815" r="-105873" t="-116118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31" name="Google Shape;531;p2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32" name="Google Shape;532;p2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33" name="Google Shape;533;p22"/>
          <p:cNvSpPr/>
          <p:nvPr/>
        </p:nvSpPr>
        <p:spPr>
          <a:xfrm>
            <a:off x="2319465" y="4060019"/>
            <a:ext cx="14644620" cy="5374600"/>
          </a:xfrm>
          <a:custGeom>
            <a:rect b="b" l="l" r="r" t="t"/>
            <a:pathLst>
              <a:path extrusionOk="0" h="5374600" w="14644620">
                <a:moveTo>
                  <a:pt x="0" y="0"/>
                </a:moveTo>
                <a:lnTo>
                  <a:pt x="14644620" y="0"/>
                </a:lnTo>
                <a:lnTo>
                  <a:pt x="14644620" y="5374600"/>
                </a:lnTo>
                <a:lnTo>
                  <a:pt x="0" y="5374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p22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5" name="Google Shape;535;p22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36" name="Google Shape;536;p2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37" name="Google Shape;537;p22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538" name="Google Shape;538;p22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9" name="Google Shape;539;p22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Operations</a:t>
              </a:r>
              <a:endParaRPr/>
            </a:p>
          </p:txBody>
        </p:sp>
      </p:grpSp>
      <p:grpSp>
        <p:nvGrpSpPr>
          <p:cNvPr id="540" name="Google Shape;540;p22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541" name="Google Shape;541;p2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2" name="Google Shape;542;p22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543" name="Google Shape;543;p22"/>
          <p:cNvSpPr txBox="1"/>
          <p:nvPr/>
        </p:nvSpPr>
        <p:spPr>
          <a:xfrm>
            <a:off x="3053407" y="4556125"/>
            <a:ext cx="4486632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4.Logical Operators :</a:t>
            </a:r>
            <a:endParaRPr/>
          </a:p>
        </p:txBody>
      </p:sp>
      <p:sp>
        <p:nvSpPr>
          <p:cNvPr id="544" name="Google Shape;544;p22"/>
          <p:cNvSpPr txBox="1"/>
          <p:nvPr/>
        </p:nvSpPr>
        <p:spPr>
          <a:xfrm>
            <a:off x="3524863" y="5271430"/>
            <a:ext cx="10959794" cy="497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operations are used to combine boolean expressions.</a:t>
            </a:r>
            <a:endParaRPr/>
          </a:p>
        </p:txBody>
      </p:sp>
      <p:sp>
        <p:nvSpPr>
          <p:cNvPr id="545" name="Google Shape;545;p22"/>
          <p:cNvSpPr txBox="1"/>
          <p:nvPr/>
        </p:nvSpPr>
        <p:spPr>
          <a:xfrm>
            <a:off x="2799865" y="6232970"/>
            <a:ext cx="8904751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&amp;&amp;</a:t>
            </a:r>
            <a:r>
              <a:rPr b="1" i="0" lang="en-US" sz="30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Logical </a:t>
            </a:r>
            <a:r>
              <a:rPr b="1" i="0" lang="en-US" sz="30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(both conditions must be true)</a:t>
            </a:r>
            <a:endParaRPr/>
          </a:p>
        </p:txBody>
      </p:sp>
      <p:sp>
        <p:nvSpPr>
          <p:cNvPr id="546" name="Google Shape;546;p22"/>
          <p:cNvSpPr/>
          <p:nvPr/>
        </p:nvSpPr>
        <p:spPr>
          <a:xfrm>
            <a:off x="2799865" y="7271194"/>
            <a:ext cx="10363086" cy="848231"/>
          </a:xfrm>
          <a:custGeom>
            <a:rect b="b" l="l" r="r" t="t"/>
            <a:pathLst>
              <a:path extrusionOk="0" h="848231" w="10363086">
                <a:moveTo>
                  <a:pt x="0" y="0"/>
                </a:moveTo>
                <a:lnTo>
                  <a:pt x="10363087" y="0"/>
                </a:lnTo>
                <a:lnTo>
                  <a:pt x="10363087" y="848231"/>
                </a:lnTo>
                <a:lnTo>
                  <a:pt x="0" y="848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29423" l="-87091" r="-114086" t="-1039686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52" name="Google Shape;552;p2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53" name="Google Shape;553;p2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54" name="Google Shape;554;p23"/>
          <p:cNvSpPr/>
          <p:nvPr/>
        </p:nvSpPr>
        <p:spPr>
          <a:xfrm>
            <a:off x="2319465" y="4060019"/>
            <a:ext cx="14644620" cy="5374600"/>
          </a:xfrm>
          <a:custGeom>
            <a:rect b="b" l="l" r="r" t="t"/>
            <a:pathLst>
              <a:path extrusionOk="0" h="5374600" w="14644620">
                <a:moveTo>
                  <a:pt x="0" y="0"/>
                </a:moveTo>
                <a:lnTo>
                  <a:pt x="14644620" y="0"/>
                </a:lnTo>
                <a:lnTo>
                  <a:pt x="14644620" y="5374600"/>
                </a:lnTo>
                <a:lnTo>
                  <a:pt x="0" y="5374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5" name="Google Shape;555;p2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6" name="Google Shape;556;p2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57" name="Google Shape;557;p2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58" name="Google Shape;558;p23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559" name="Google Shape;559;p23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0" name="Google Shape;560;p23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Operations</a:t>
              </a:r>
              <a:endParaRPr/>
            </a:p>
          </p:txBody>
        </p:sp>
      </p:grpSp>
      <p:grpSp>
        <p:nvGrpSpPr>
          <p:cNvPr id="561" name="Google Shape;561;p23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562" name="Google Shape;562;p23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3" name="Google Shape;563;p23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564" name="Google Shape;564;p23"/>
          <p:cNvSpPr txBox="1"/>
          <p:nvPr/>
        </p:nvSpPr>
        <p:spPr>
          <a:xfrm>
            <a:off x="3002680" y="4693637"/>
            <a:ext cx="9712321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|| :</a:t>
            </a:r>
            <a:r>
              <a:rPr b="1" i="0" lang="en-US" sz="3000" u="none" cap="none" strike="noStrike">
                <a:solidFill>
                  <a:srgbClr val="040606"/>
                </a:solidFill>
                <a:latin typeface="Arial"/>
                <a:ea typeface="Arial"/>
                <a:cs typeface="Arial"/>
                <a:sym typeface="Arial"/>
              </a:rPr>
              <a:t> Logical </a:t>
            </a:r>
            <a:r>
              <a:rPr b="1" i="0" lang="en-US" sz="30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b="1" i="0" lang="en-US" sz="3000" u="none" cap="none" strike="noStrike">
                <a:solidFill>
                  <a:srgbClr val="040606"/>
                </a:solidFill>
                <a:latin typeface="Arial"/>
                <a:ea typeface="Arial"/>
                <a:cs typeface="Arial"/>
                <a:sym typeface="Arial"/>
              </a:rPr>
              <a:t> (at least one condition must be true)</a:t>
            </a:r>
            <a:endParaRPr/>
          </a:p>
        </p:txBody>
      </p:sp>
      <p:sp>
        <p:nvSpPr>
          <p:cNvPr id="565" name="Google Shape;565;p23"/>
          <p:cNvSpPr/>
          <p:nvPr/>
        </p:nvSpPr>
        <p:spPr>
          <a:xfrm>
            <a:off x="3002680" y="5654598"/>
            <a:ext cx="10363086" cy="848231"/>
          </a:xfrm>
          <a:custGeom>
            <a:rect b="b" l="l" r="r" t="t"/>
            <a:pathLst>
              <a:path extrusionOk="0" h="848231" w="10363086">
                <a:moveTo>
                  <a:pt x="0" y="0"/>
                </a:moveTo>
                <a:lnTo>
                  <a:pt x="10363087" y="0"/>
                </a:lnTo>
                <a:lnTo>
                  <a:pt x="10363087" y="848231"/>
                </a:lnTo>
                <a:lnTo>
                  <a:pt x="0" y="848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29423" l="-87091" r="-114086" t="-1039686"/>
            </a:stretch>
          </a:blipFill>
          <a:ln>
            <a:noFill/>
          </a:ln>
        </p:spPr>
      </p:sp>
      <p:sp>
        <p:nvSpPr>
          <p:cNvPr id="566" name="Google Shape;566;p23"/>
          <p:cNvSpPr txBox="1"/>
          <p:nvPr/>
        </p:nvSpPr>
        <p:spPr>
          <a:xfrm>
            <a:off x="3002680" y="6893354"/>
            <a:ext cx="10944601" cy="530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13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r>
              <a:rPr b="1" i="0" lang="en-US" sz="31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Logical </a:t>
            </a:r>
            <a:r>
              <a:rPr b="1" i="0" lang="en-US" sz="3113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b="1" i="0" lang="en-US" sz="311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(inverts the truth value)</a:t>
            </a:r>
            <a:endParaRPr/>
          </a:p>
        </p:txBody>
      </p:sp>
      <p:sp>
        <p:nvSpPr>
          <p:cNvPr id="567" name="Google Shape;567;p23"/>
          <p:cNvSpPr/>
          <p:nvPr/>
        </p:nvSpPr>
        <p:spPr>
          <a:xfrm>
            <a:off x="3002680" y="7871555"/>
            <a:ext cx="10363086" cy="943865"/>
          </a:xfrm>
          <a:custGeom>
            <a:rect b="b" l="l" r="r" t="t"/>
            <a:pathLst>
              <a:path extrusionOk="0" h="943865" w="10363086">
                <a:moveTo>
                  <a:pt x="0" y="0"/>
                </a:moveTo>
                <a:lnTo>
                  <a:pt x="10363087" y="0"/>
                </a:lnTo>
                <a:lnTo>
                  <a:pt x="10363087" y="943865"/>
                </a:lnTo>
                <a:lnTo>
                  <a:pt x="0" y="9438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836086" l="-76639" r="-91968" t="-722288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73" name="Google Shape;573;p2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74" name="Google Shape;574;p2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75" name="Google Shape;575;p24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6" name="Google Shape;576;p2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7" name="Google Shape;577;p2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78" name="Google Shape;578;p2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79" name="Google Shape;579;p24"/>
          <p:cNvGrpSpPr/>
          <p:nvPr/>
        </p:nvGrpSpPr>
        <p:grpSpPr>
          <a:xfrm>
            <a:off x="2861316" y="5057775"/>
            <a:ext cx="10839498" cy="702094"/>
            <a:chOff x="0" y="-114300"/>
            <a:chExt cx="14452664" cy="936125"/>
          </a:xfrm>
        </p:grpSpPr>
        <p:sp>
          <p:nvSpPr>
            <p:cNvPr id="580" name="Google Shape;580;p24"/>
            <p:cNvSpPr/>
            <p:nvPr/>
          </p:nvSpPr>
          <p:spPr>
            <a:xfrm>
              <a:off x="0" y="0"/>
              <a:ext cx="14452664" cy="821825"/>
            </a:xfrm>
            <a:custGeom>
              <a:rect b="b" l="l" r="r" t="t"/>
              <a:pathLst>
                <a:path extrusionOk="0" h="821825" w="14452664">
                  <a:moveTo>
                    <a:pt x="0" y="0"/>
                  </a:moveTo>
                  <a:lnTo>
                    <a:pt x="14452664" y="0"/>
                  </a:lnTo>
                  <a:lnTo>
                    <a:pt x="14452664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81" name="Google Shape;581;p24"/>
            <p:cNvSpPr txBox="1"/>
            <p:nvPr/>
          </p:nvSpPr>
          <p:spPr>
            <a:xfrm>
              <a:off x="0" y="-114300"/>
              <a:ext cx="14452664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Multi-line Comment</a:t>
              </a: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: Starts with /* and ends with */.</a:t>
              </a:r>
              <a:endParaRPr/>
            </a:p>
          </p:txBody>
        </p:sp>
      </p:grpSp>
      <p:grpSp>
        <p:nvGrpSpPr>
          <p:cNvPr id="582" name="Google Shape;582;p24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583" name="Google Shape;583;p24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84" name="Google Shape;584;p24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comments</a:t>
              </a:r>
              <a:endParaRPr/>
            </a:p>
          </p:txBody>
        </p:sp>
      </p:grpSp>
      <p:grpSp>
        <p:nvGrpSpPr>
          <p:cNvPr id="585" name="Google Shape;585;p24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586" name="Google Shape;586;p24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87" name="Google Shape;587;p24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588" name="Google Shape;588;p24"/>
          <p:cNvSpPr/>
          <p:nvPr/>
        </p:nvSpPr>
        <p:spPr>
          <a:xfrm>
            <a:off x="4820236" y="6009846"/>
            <a:ext cx="7894766" cy="2719520"/>
          </a:xfrm>
          <a:custGeom>
            <a:rect b="b" l="l" r="r" t="t"/>
            <a:pathLst>
              <a:path extrusionOk="0" h="2719520" w="7894766">
                <a:moveTo>
                  <a:pt x="0" y="0"/>
                </a:moveTo>
                <a:lnTo>
                  <a:pt x="7894766" y="0"/>
                </a:lnTo>
                <a:lnTo>
                  <a:pt x="7894766" y="2719520"/>
                </a:lnTo>
                <a:lnTo>
                  <a:pt x="0" y="2719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88047" l="-91627" r="-32839" t="-78467"/>
            </a:stretch>
          </a:blipFill>
          <a:ln>
            <a:noFill/>
          </a:ln>
        </p:spPr>
      </p:sp>
      <p:grpSp>
        <p:nvGrpSpPr>
          <p:cNvPr id="589" name="Google Shape;589;p24"/>
          <p:cNvGrpSpPr/>
          <p:nvPr/>
        </p:nvGrpSpPr>
        <p:grpSpPr>
          <a:xfrm>
            <a:off x="2861316" y="4193750"/>
            <a:ext cx="13280859" cy="702100"/>
            <a:chOff x="0" y="-114308"/>
            <a:chExt cx="17707813" cy="936133"/>
          </a:xfrm>
        </p:grpSpPr>
        <p:sp>
          <p:nvSpPr>
            <p:cNvPr id="590" name="Google Shape;590;p24"/>
            <p:cNvSpPr/>
            <p:nvPr/>
          </p:nvSpPr>
          <p:spPr>
            <a:xfrm>
              <a:off x="0" y="0"/>
              <a:ext cx="16057421" cy="821825"/>
            </a:xfrm>
            <a:custGeom>
              <a:rect b="b" l="l" r="r" t="t"/>
              <a:pathLst>
                <a:path extrusionOk="0" h="821825" w="16057421">
                  <a:moveTo>
                    <a:pt x="0" y="0"/>
                  </a:moveTo>
                  <a:lnTo>
                    <a:pt x="16057421" y="0"/>
                  </a:lnTo>
                  <a:lnTo>
                    <a:pt x="16057421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91" name="Google Shape;591;p24"/>
            <p:cNvSpPr txBox="1"/>
            <p:nvPr/>
          </p:nvSpPr>
          <p:spPr>
            <a:xfrm>
              <a:off x="13" y="-114308"/>
              <a:ext cx="177078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Single-line Comment</a:t>
              </a: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: Starts with // and extends to the end of the line.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97" name="Google Shape;597;p2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98" name="Google Shape;598;p2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99" name="Google Shape;599;p25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0" name="Google Shape;600;p2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1" name="Google Shape;601;p2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02" name="Google Shape;602;p2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603" name="Google Shape;603;p25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604" name="Google Shape;604;p25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05" name="Google Shape;605;p25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grpSp>
        <p:nvGrpSpPr>
          <p:cNvPr id="606" name="Google Shape;606;p25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607" name="Google Shape;607;p25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08" name="Google Shape;608;p25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grpSp>
        <p:nvGrpSpPr>
          <p:cNvPr id="609" name="Google Shape;609;p25"/>
          <p:cNvGrpSpPr/>
          <p:nvPr/>
        </p:nvGrpSpPr>
        <p:grpSpPr>
          <a:xfrm>
            <a:off x="2527175" y="4184400"/>
            <a:ext cx="13614975" cy="4001625"/>
            <a:chOff x="-519540" y="-870427"/>
            <a:chExt cx="18153300" cy="5335500"/>
          </a:xfrm>
        </p:grpSpPr>
        <p:sp>
          <p:nvSpPr>
            <p:cNvPr id="610" name="Google Shape;610;p25"/>
            <p:cNvSpPr/>
            <p:nvPr/>
          </p:nvSpPr>
          <p:spPr>
            <a:xfrm>
              <a:off x="0" y="0"/>
              <a:ext cx="16481321" cy="4168961"/>
            </a:xfrm>
            <a:custGeom>
              <a:rect b="b" l="l" r="r" t="t"/>
              <a:pathLst>
                <a:path extrusionOk="0" h="4168961" w="16481321">
                  <a:moveTo>
                    <a:pt x="0" y="0"/>
                  </a:moveTo>
                  <a:lnTo>
                    <a:pt x="16481321" y="0"/>
                  </a:lnTo>
                  <a:lnTo>
                    <a:pt x="16481321" y="4168961"/>
                  </a:lnTo>
                  <a:lnTo>
                    <a:pt x="0" y="4168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11" name="Google Shape;611;p25"/>
            <p:cNvSpPr txBox="1"/>
            <p:nvPr/>
          </p:nvSpPr>
          <p:spPr>
            <a:xfrm>
              <a:off x="-519540" y="-870427"/>
              <a:ext cx="18153300" cy="53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Write a Dart program that does the following in one statement:</a:t>
              </a:r>
              <a:endParaRPr/>
            </a:p>
            <a:p>
              <a:pPr indent="0" lvl="0" marL="0" marR="0" rtl="0" algn="just">
                <a:lnSpc>
                  <a:spcPct val="10065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1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Declares a variable for a user's name, birth year, and the current year. 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Calculates the user's age. 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Checks if the user is an adult (18 or older).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Prints a greeting message, the user's age, and whether they are an adult.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17" name="Google Shape;617;p2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18" name="Google Shape;618;p2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19" name="Google Shape;619;p26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0" name="Google Shape;620;p2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1" name="Google Shape;621;p2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22" name="Google Shape;622;p2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623" name="Google Shape;623;p26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624" name="Google Shape;624;p26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25" name="Google Shape;625;p26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grpSp>
        <p:nvGrpSpPr>
          <p:cNvPr id="626" name="Google Shape;626;p26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627" name="Google Shape;627;p26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28" name="Google Shape;628;p26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629" name="Google Shape;629;p26"/>
          <p:cNvSpPr/>
          <p:nvPr/>
        </p:nvSpPr>
        <p:spPr>
          <a:xfrm>
            <a:off x="5218925" y="5568208"/>
            <a:ext cx="7496077" cy="2855648"/>
          </a:xfrm>
          <a:custGeom>
            <a:rect b="b" l="l" r="r" t="t"/>
            <a:pathLst>
              <a:path extrusionOk="0" h="2855648" w="7496077">
                <a:moveTo>
                  <a:pt x="0" y="0"/>
                </a:moveTo>
                <a:lnTo>
                  <a:pt x="7496077" y="0"/>
                </a:lnTo>
                <a:lnTo>
                  <a:pt x="7496077" y="2855649"/>
                </a:lnTo>
                <a:lnTo>
                  <a:pt x="0" y="2855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66020" l="-70929" r="-125288" t="-71347"/>
            </a:stretch>
          </a:blipFill>
          <a:ln>
            <a:noFill/>
          </a:ln>
        </p:spPr>
      </p:sp>
      <p:sp>
        <p:nvSpPr>
          <p:cNvPr id="630" name="Google Shape;630;p26"/>
          <p:cNvSpPr txBox="1"/>
          <p:nvPr/>
        </p:nvSpPr>
        <p:spPr>
          <a:xfrm>
            <a:off x="5218925" y="4318123"/>
            <a:ext cx="7496077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Solution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36" name="Google Shape;636;p2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37" name="Google Shape;637;p2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38" name="Google Shape;638;p27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9" name="Google Shape;639;p2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0" name="Google Shape;640;p2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41" name="Google Shape;641;p2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642" name="Google Shape;642;p27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643" name="Google Shape;643;p27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44" name="Google Shape;644;p27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</a:t>
              </a:r>
              <a:endParaRPr/>
            </a:p>
          </p:txBody>
        </p:sp>
      </p:grpSp>
      <p:grpSp>
        <p:nvGrpSpPr>
          <p:cNvPr id="645" name="Google Shape;645;p27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646" name="Google Shape;646;p27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47" name="Google Shape;647;p27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grpSp>
        <p:nvGrpSpPr>
          <p:cNvPr id="648" name="Google Shape;648;p27"/>
          <p:cNvGrpSpPr/>
          <p:nvPr/>
        </p:nvGrpSpPr>
        <p:grpSpPr>
          <a:xfrm>
            <a:off x="6493473" y="5375610"/>
            <a:ext cx="5207704" cy="1204593"/>
            <a:chOff x="0" y="-190500"/>
            <a:chExt cx="6943606" cy="1606124"/>
          </a:xfrm>
        </p:grpSpPr>
        <p:sp>
          <p:nvSpPr>
            <p:cNvPr id="649" name="Google Shape;649;p27"/>
            <p:cNvSpPr/>
            <p:nvPr/>
          </p:nvSpPr>
          <p:spPr>
            <a:xfrm>
              <a:off x="0" y="0"/>
              <a:ext cx="6943606" cy="1415624"/>
            </a:xfrm>
            <a:custGeom>
              <a:rect b="b" l="l" r="r" t="t"/>
              <a:pathLst>
                <a:path extrusionOk="0" h="1415624" w="6943606">
                  <a:moveTo>
                    <a:pt x="0" y="0"/>
                  </a:moveTo>
                  <a:lnTo>
                    <a:pt x="6943606" y="0"/>
                  </a:lnTo>
                  <a:lnTo>
                    <a:pt x="6943606" y="1415624"/>
                  </a:lnTo>
                  <a:lnTo>
                    <a:pt x="0" y="14156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50" name="Google Shape;650;p27"/>
            <p:cNvSpPr txBox="1"/>
            <p:nvPr/>
          </p:nvSpPr>
          <p:spPr>
            <a:xfrm>
              <a:off x="0" y="-190500"/>
              <a:ext cx="6943606" cy="1606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Presentation teams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56" name="Google Shape;656;p28"/>
          <p:cNvSpPr/>
          <p:nvPr/>
        </p:nvSpPr>
        <p:spPr>
          <a:xfrm>
            <a:off x="4134397" y="3501256"/>
            <a:ext cx="10019205" cy="2429106"/>
          </a:xfrm>
          <a:custGeom>
            <a:rect b="b" l="l" r="r" t="t"/>
            <a:pathLst>
              <a:path extrusionOk="0" h="2429106" w="10019205">
                <a:moveTo>
                  <a:pt x="0" y="0"/>
                </a:moveTo>
                <a:lnTo>
                  <a:pt x="10019205" y="0"/>
                </a:lnTo>
                <a:lnTo>
                  <a:pt x="10019205" y="2429106"/>
                </a:lnTo>
                <a:lnTo>
                  <a:pt x="0" y="242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57" name="Google Shape;657;p28"/>
          <p:cNvGrpSpPr/>
          <p:nvPr/>
        </p:nvGrpSpPr>
        <p:grpSpPr>
          <a:xfrm>
            <a:off x="5328656" y="3750981"/>
            <a:ext cx="7630688" cy="2079686"/>
            <a:chOff x="0" y="-85725"/>
            <a:chExt cx="10174250" cy="2772914"/>
          </a:xfrm>
        </p:grpSpPr>
        <p:sp>
          <p:nvSpPr>
            <p:cNvPr id="658" name="Google Shape;658;p28"/>
            <p:cNvSpPr/>
            <p:nvPr/>
          </p:nvSpPr>
          <p:spPr>
            <a:xfrm>
              <a:off x="0" y="0"/>
              <a:ext cx="10174250" cy="2687189"/>
            </a:xfrm>
            <a:custGeom>
              <a:rect b="b" l="l" r="r" t="t"/>
              <a:pathLst>
                <a:path extrusionOk="0" h="2687189" w="10174250">
                  <a:moveTo>
                    <a:pt x="0" y="0"/>
                  </a:moveTo>
                  <a:lnTo>
                    <a:pt x="10174250" y="0"/>
                  </a:lnTo>
                  <a:lnTo>
                    <a:pt x="10174250" y="2687189"/>
                  </a:lnTo>
                  <a:lnTo>
                    <a:pt x="0" y="2687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59" name="Google Shape;659;p28"/>
            <p:cNvSpPr txBox="1"/>
            <p:nvPr/>
          </p:nvSpPr>
          <p:spPr>
            <a:xfrm>
              <a:off x="0" y="-85725"/>
              <a:ext cx="10174250" cy="2772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tHANK YOU </a:t>
              </a:r>
              <a:endParaRPr/>
            </a:p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8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SEE YOU NEXT TIME </a:t>
              </a:r>
              <a:endParaRPr/>
            </a:p>
          </p:txBody>
        </p:sp>
      </p:grpSp>
      <p:sp>
        <p:nvSpPr>
          <p:cNvPr id="660" name="Google Shape;660;p2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61" name="Google Shape;661;p2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62" name="Google Shape;662;p28"/>
          <p:cNvSpPr/>
          <p:nvPr/>
        </p:nvSpPr>
        <p:spPr>
          <a:xfrm>
            <a:off x="2088564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63" name="Google Shape;663;p28"/>
          <p:cNvSpPr/>
          <p:nvPr/>
        </p:nvSpPr>
        <p:spPr>
          <a:xfrm>
            <a:off x="14904381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64" name="Google Shape;664;p2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665" name="Google Shape;665;p28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666" name="Google Shape;666;p28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67" name="Google Shape;667;p28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48" name="Google Shape;148;p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49" name="Google Shape;149;p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50" name="Google Shape;150;p3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3"/>
          <p:cNvSpPr/>
          <p:nvPr/>
        </p:nvSpPr>
        <p:spPr>
          <a:xfrm>
            <a:off x="5571167" y="2195437"/>
            <a:ext cx="7615571" cy="1517125"/>
          </a:xfrm>
          <a:custGeom>
            <a:rect b="b" l="l" r="r" t="t"/>
            <a:pathLst>
              <a:path extrusionOk="0" h="1517125" w="7615571">
                <a:moveTo>
                  <a:pt x="0" y="0"/>
                </a:moveTo>
                <a:lnTo>
                  <a:pt x="7615571" y="0"/>
                </a:lnTo>
                <a:lnTo>
                  <a:pt x="7615571" y="1517125"/>
                </a:lnTo>
                <a:lnTo>
                  <a:pt x="0" y="1517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53" name="Google Shape;153;p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54" name="Google Shape;154;p3"/>
          <p:cNvGrpSpPr/>
          <p:nvPr/>
        </p:nvGrpSpPr>
        <p:grpSpPr>
          <a:xfrm rot="-102745">
            <a:off x="5877408" y="2617582"/>
            <a:ext cx="7153318" cy="713568"/>
            <a:chOff x="0" y="-57143"/>
            <a:chExt cx="9537757" cy="951424"/>
          </a:xfrm>
        </p:grpSpPr>
        <p:sp>
          <p:nvSpPr>
            <p:cNvPr id="155" name="Google Shape;155;p3"/>
            <p:cNvSpPr/>
            <p:nvPr/>
          </p:nvSpPr>
          <p:spPr>
            <a:xfrm>
              <a:off x="0" y="0"/>
              <a:ext cx="9537757" cy="894281"/>
            </a:xfrm>
            <a:custGeom>
              <a:rect b="b" l="l" r="r" t="t"/>
              <a:pathLst>
                <a:path extrusionOk="0" h="894281" w="9537757">
                  <a:moveTo>
                    <a:pt x="0" y="0"/>
                  </a:moveTo>
                  <a:lnTo>
                    <a:pt x="9537757" y="0"/>
                  </a:lnTo>
                  <a:lnTo>
                    <a:pt x="9537757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6" name="Google Shape;156;p3"/>
            <p:cNvSpPr txBox="1"/>
            <p:nvPr/>
          </p:nvSpPr>
          <p:spPr>
            <a:xfrm>
              <a:off x="1359053" y="-57143"/>
              <a:ext cx="5370600" cy="9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6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Mobile App Components</a:t>
              </a:r>
              <a:endParaRPr/>
            </a:p>
          </p:txBody>
        </p:sp>
      </p:grpSp>
      <p:grpSp>
        <p:nvGrpSpPr>
          <p:cNvPr id="157" name="Google Shape;157;p3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158" name="Google Shape;158;p3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9" name="Google Shape;159;p3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160" name="Google Shape;160;p3"/>
          <p:cNvSpPr txBox="1"/>
          <p:nvPr/>
        </p:nvSpPr>
        <p:spPr>
          <a:xfrm>
            <a:off x="3016875" y="5692555"/>
            <a:ext cx="12724156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UI (User Interface):</a:t>
            </a:r>
            <a:r>
              <a:rPr b="0" i="0" lang="en-US" sz="3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Focuses on design and use interaction.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Logic :</a:t>
            </a:r>
            <a:r>
              <a:rPr b="0" i="0" lang="en-US" sz="3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Handles data processing and app functionality.</a:t>
            </a:r>
            <a:endParaRPr/>
          </a:p>
        </p:txBody>
      </p:sp>
      <p:sp>
        <p:nvSpPr>
          <p:cNvPr id="161" name="Google Shape;161;p3"/>
          <p:cNvSpPr txBox="1"/>
          <p:nvPr/>
        </p:nvSpPr>
        <p:spPr>
          <a:xfrm>
            <a:off x="2316480" y="4502181"/>
            <a:ext cx="12724156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 Mobile apps are built with two key components: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67" name="Google Shape;167;p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68" name="Google Shape;168;p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69" name="Google Shape;169;p4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72" name="Google Shape;172;p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73" name="Google Shape;173;p4"/>
          <p:cNvGrpSpPr/>
          <p:nvPr/>
        </p:nvGrpSpPr>
        <p:grpSpPr>
          <a:xfrm>
            <a:off x="3227005" y="4655413"/>
            <a:ext cx="11520763" cy="2699639"/>
            <a:chOff x="0" y="-133350"/>
            <a:chExt cx="15361017" cy="3599518"/>
          </a:xfrm>
        </p:grpSpPr>
        <p:sp>
          <p:nvSpPr>
            <p:cNvPr id="174" name="Google Shape;174;p4"/>
            <p:cNvSpPr/>
            <p:nvPr/>
          </p:nvSpPr>
          <p:spPr>
            <a:xfrm>
              <a:off x="0" y="0"/>
              <a:ext cx="15361017" cy="3466168"/>
            </a:xfrm>
            <a:custGeom>
              <a:rect b="b" l="l" r="r" t="t"/>
              <a:pathLst>
                <a:path extrusionOk="0" h="3466168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3466168"/>
                  </a:lnTo>
                  <a:lnTo>
                    <a:pt x="0" y="34661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5" name="Google Shape;175;p4"/>
            <p:cNvSpPr txBox="1"/>
            <p:nvPr/>
          </p:nvSpPr>
          <p:spPr>
            <a:xfrm>
              <a:off x="0" y="-133350"/>
              <a:ext cx="15361017" cy="3599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Dart is a programming language developed by Google, primarily used for building mobile, desktop, server, and web applications. It's the language behind Flutter, a popular framework for building cross-platform mobile apps</a:t>
              </a:r>
              <a:endParaRPr/>
            </a:p>
          </p:txBody>
        </p:sp>
      </p:grpSp>
      <p:grpSp>
        <p:nvGrpSpPr>
          <p:cNvPr id="176" name="Google Shape;176;p4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177" name="Google Shape;177;p4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8" name="Google Shape;178;p4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What is Dart</a:t>
              </a:r>
              <a:endParaRPr/>
            </a:p>
          </p:txBody>
        </p:sp>
      </p:grpSp>
      <p:grpSp>
        <p:nvGrpSpPr>
          <p:cNvPr id="179" name="Google Shape;179;p4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180" name="Google Shape;180;p4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1" name="Google Shape;181;p4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87" name="Google Shape;187;p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88" name="Google Shape;188;p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89" name="Google Shape;189;p5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92" name="Google Shape;192;p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93" name="Google Shape;193;p5"/>
          <p:cNvGrpSpPr/>
          <p:nvPr/>
        </p:nvGrpSpPr>
        <p:grpSpPr>
          <a:xfrm>
            <a:off x="3336943" y="4759304"/>
            <a:ext cx="11520763" cy="3219995"/>
            <a:chOff x="0" y="-133350"/>
            <a:chExt cx="15361017" cy="4293328"/>
          </a:xfrm>
        </p:grpSpPr>
        <p:sp>
          <p:nvSpPr>
            <p:cNvPr id="194" name="Google Shape;194;p5"/>
            <p:cNvSpPr/>
            <p:nvPr/>
          </p:nvSpPr>
          <p:spPr>
            <a:xfrm>
              <a:off x="0" y="0"/>
              <a:ext cx="15361017" cy="4159977"/>
            </a:xfrm>
            <a:custGeom>
              <a:rect b="b" l="l" r="r" t="t"/>
              <a:pathLst>
                <a:path extrusionOk="0" h="4159977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4159977"/>
                  </a:lnTo>
                  <a:lnTo>
                    <a:pt x="0" y="41599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5" name="Google Shape;195;p5"/>
            <p:cNvSpPr txBox="1"/>
            <p:nvPr/>
          </p:nvSpPr>
          <p:spPr>
            <a:xfrm>
              <a:off x="0" y="-133350"/>
              <a:ext cx="15361017" cy="4293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1.Cross-Platform Development</a:t>
              </a:r>
              <a:endParaRPr/>
            </a:p>
            <a:p>
              <a:pPr indent="0" lvl="0" marL="0" marR="0" rtl="0" algn="just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2.Fast Development with Hot Reload</a:t>
              </a:r>
              <a:endParaRPr/>
            </a:p>
            <a:p>
              <a:pPr indent="0" lvl="0" marL="0" marR="0" rtl="0" algn="just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3.High Performance</a:t>
              </a:r>
              <a:endParaRPr/>
            </a:p>
            <a:p>
              <a:pPr indent="0" lvl="0" marL="0" marR="0" rtl="0" algn="just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4.Strong Typing with Flexibility</a:t>
              </a:r>
              <a:endParaRPr/>
            </a:p>
            <a:p>
              <a:pPr indent="0" lvl="0" marL="0" marR="0" rtl="0" algn="just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5.Rich Standard Library and Package Ecosystem</a:t>
              </a:r>
              <a:endParaRPr/>
            </a:p>
          </p:txBody>
        </p:sp>
      </p:grpSp>
      <p:grpSp>
        <p:nvGrpSpPr>
          <p:cNvPr id="196" name="Google Shape;196;p5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197" name="Google Shape;197;p5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8" name="Google Shape;198;p5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Why Dart</a:t>
              </a:r>
              <a:endParaRPr/>
            </a:p>
          </p:txBody>
        </p:sp>
      </p:grpSp>
      <p:grpSp>
        <p:nvGrpSpPr>
          <p:cNvPr id="199" name="Google Shape;199;p5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200" name="Google Shape;200;p5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1" name="Google Shape;201;p5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07" name="Google Shape;207;p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12" name="Google Shape;212;p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13" name="Google Shape;213;p6"/>
          <p:cNvGrpSpPr/>
          <p:nvPr/>
        </p:nvGrpSpPr>
        <p:grpSpPr>
          <a:xfrm>
            <a:off x="3383619" y="4208349"/>
            <a:ext cx="11520763" cy="744849"/>
            <a:chOff x="0" y="-123825"/>
            <a:chExt cx="15361017" cy="993131"/>
          </a:xfrm>
        </p:grpSpPr>
        <p:sp>
          <p:nvSpPr>
            <p:cNvPr id="214" name="Google Shape;214;p6"/>
            <p:cNvSpPr/>
            <p:nvPr/>
          </p:nvSpPr>
          <p:spPr>
            <a:xfrm>
              <a:off x="0" y="0"/>
              <a:ext cx="15361017" cy="869306"/>
            </a:xfrm>
            <a:custGeom>
              <a:rect b="b" l="l" r="r" t="t"/>
              <a:pathLst>
                <a:path extrusionOk="0" h="869306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869306"/>
                  </a:lnTo>
                  <a:lnTo>
                    <a:pt x="0" y="8693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5" name="Google Shape;215;p6"/>
            <p:cNvSpPr txBox="1"/>
            <p:nvPr/>
          </p:nvSpPr>
          <p:spPr>
            <a:xfrm>
              <a:off x="0" y="-123825"/>
              <a:ext cx="15361017" cy="993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</a:t>
              </a:r>
              <a:r>
                <a:rPr b="1" i="0" lang="en-US" sz="3099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Starting Point</a:t>
              </a:r>
              <a:r>
                <a:rPr b="1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How Dart Programs Begin</a:t>
              </a:r>
              <a:endParaRPr/>
            </a:p>
          </p:txBody>
        </p:sp>
      </p:grpSp>
      <p:grpSp>
        <p:nvGrpSpPr>
          <p:cNvPr id="216" name="Google Shape;216;p6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217" name="Google Shape;217;p6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8" name="Google Shape;218;p6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print</a:t>
              </a: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220" name="Google Shape;220;p6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1" name="Google Shape;221;p6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222" name="Google Shape;222;p6"/>
          <p:cNvSpPr/>
          <p:nvPr/>
        </p:nvSpPr>
        <p:spPr>
          <a:xfrm>
            <a:off x="4604424" y="5541853"/>
            <a:ext cx="8532639" cy="2896083"/>
          </a:xfrm>
          <a:custGeom>
            <a:rect b="b" l="l" r="r" t="t"/>
            <a:pathLst>
              <a:path extrusionOk="0" h="2896083" w="8532639">
                <a:moveTo>
                  <a:pt x="0" y="0"/>
                </a:moveTo>
                <a:lnTo>
                  <a:pt x="8532639" y="0"/>
                </a:lnTo>
                <a:lnTo>
                  <a:pt x="8532639" y="2896083"/>
                </a:lnTo>
                <a:lnTo>
                  <a:pt x="0" y="2896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-7386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28" name="Google Shape;228;p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29" name="Google Shape;229;p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30" name="Google Shape;230;p7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33" name="Google Shape;233;p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34" name="Google Shape;234;p7"/>
          <p:cNvGrpSpPr/>
          <p:nvPr/>
        </p:nvGrpSpPr>
        <p:grpSpPr>
          <a:xfrm>
            <a:off x="3383619" y="3981291"/>
            <a:ext cx="11520763" cy="744849"/>
            <a:chOff x="0" y="-123825"/>
            <a:chExt cx="15361017" cy="993131"/>
          </a:xfrm>
        </p:grpSpPr>
        <p:sp>
          <p:nvSpPr>
            <p:cNvPr id="235" name="Google Shape;235;p7"/>
            <p:cNvSpPr/>
            <p:nvPr/>
          </p:nvSpPr>
          <p:spPr>
            <a:xfrm>
              <a:off x="0" y="0"/>
              <a:ext cx="15361017" cy="869306"/>
            </a:xfrm>
            <a:custGeom>
              <a:rect b="b" l="l" r="r" t="t"/>
              <a:pathLst>
                <a:path extrusionOk="0" h="869306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869306"/>
                  </a:lnTo>
                  <a:lnTo>
                    <a:pt x="0" y="8693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6" name="Google Shape;236;p7"/>
            <p:cNvSpPr txBox="1"/>
            <p:nvPr/>
          </p:nvSpPr>
          <p:spPr>
            <a:xfrm>
              <a:off x="0" y="-123825"/>
              <a:ext cx="15361017" cy="9931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1.var</a:t>
              </a:r>
              <a:r>
                <a:rPr b="0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Type is inferred based on the assigned value.</a:t>
              </a:r>
              <a:endParaRPr/>
            </a:p>
          </p:txBody>
        </p:sp>
      </p:grpSp>
      <p:grpSp>
        <p:nvGrpSpPr>
          <p:cNvPr id="237" name="Google Shape;237;p7"/>
          <p:cNvGrpSpPr/>
          <p:nvPr/>
        </p:nvGrpSpPr>
        <p:grpSpPr>
          <a:xfrm rot="-102745">
            <a:off x="5579540" y="2579140"/>
            <a:ext cx="7235292" cy="754194"/>
            <a:chOff x="0" y="-57150"/>
            <a:chExt cx="9647055" cy="1005593"/>
          </a:xfrm>
        </p:grpSpPr>
        <p:sp>
          <p:nvSpPr>
            <p:cNvPr id="238" name="Google Shape;238;p7"/>
            <p:cNvSpPr/>
            <p:nvPr/>
          </p:nvSpPr>
          <p:spPr>
            <a:xfrm>
              <a:off x="0" y="0"/>
              <a:ext cx="9647055" cy="948443"/>
            </a:xfrm>
            <a:custGeom>
              <a:rect b="b" l="l" r="r" t="t"/>
              <a:pathLst>
                <a:path extrusionOk="0" h="948443" w="9647055">
                  <a:moveTo>
                    <a:pt x="0" y="0"/>
                  </a:moveTo>
                  <a:lnTo>
                    <a:pt x="9647055" y="0"/>
                  </a:lnTo>
                  <a:lnTo>
                    <a:pt x="9647055" y="948443"/>
                  </a:lnTo>
                  <a:lnTo>
                    <a:pt x="0" y="948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9" name="Google Shape;239;p7"/>
            <p:cNvSpPr txBox="1"/>
            <p:nvPr/>
          </p:nvSpPr>
          <p:spPr>
            <a:xfrm>
              <a:off x="0" y="-57150"/>
              <a:ext cx="9647054" cy="10055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Types of Variables</a:t>
              </a:r>
              <a:endParaRPr/>
            </a:p>
          </p:txBody>
        </p:sp>
      </p:grpSp>
      <p:grpSp>
        <p:nvGrpSpPr>
          <p:cNvPr id="240" name="Google Shape;240;p7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241" name="Google Shape;241;p7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2" name="Google Shape;242;p7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243" name="Google Shape;243;p7"/>
          <p:cNvSpPr/>
          <p:nvPr/>
        </p:nvSpPr>
        <p:spPr>
          <a:xfrm>
            <a:off x="4082483" y="4929900"/>
            <a:ext cx="8206292" cy="797361"/>
          </a:xfrm>
          <a:custGeom>
            <a:rect b="b" l="l" r="r" t="t"/>
            <a:pathLst>
              <a:path extrusionOk="0" h="797361" w="8206292">
                <a:moveTo>
                  <a:pt x="0" y="0"/>
                </a:moveTo>
                <a:lnTo>
                  <a:pt x="8206291" y="0"/>
                </a:lnTo>
                <a:lnTo>
                  <a:pt x="8206291" y="797361"/>
                </a:lnTo>
                <a:lnTo>
                  <a:pt x="0" y="797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77842" l="-97995" r="-139546" t="-776045"/>
            </a:stretch>
          </a:blipFill>
          <a:ln>
            <a:noFill/>
          </a:ln>
        </p:spPr>
      </p:sp>
      <p:grpSp>
        <p:nvGrpSpPr>
          <p:cNvPr id="244" name="Google Shape;244;p7"/>
          <p:cNvGrpSpPr/>
          <p:nvPr/>
        </p:nvGrpSpPr>
        <p:grpSpPr>
          <a:xfrm>
            <a:off x="3382703" y="5996342"/>
            <a:ext cx="11520763" cy="1287774"/>
            <a:chOff x="0" y="-123825"/>
            <a:chExt cx="15361017" cy="1717031"/>
          </a:xfrm>
        </p:grpSpPr>
        <p:sp>
          <p:nvSpPr>
            <p:cNvPr id="245" name="Google Shape;245;p7"/>
            <p:cNvSpPr/>
            <p:nvPr/>
          </p:nvSpPr>
          <p:spPr>
            <a:xfrm>
              <a:off x="0" y="0"/>
              <a:ext cx="15361017" cy="1593206"/>
            </a:xfrm>
            <a:custGeom>
              <a:rect b="b" l="l" r="r" t="t"/>
              <a:pathLst>
                <a:path extrusionOk="0" h="1593206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1593206"/>
                  </a:lnTo>
                  <a:lnTo>
                    <a:pt x="0" y="15932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6" name="Google Shape;246;p7"/>
            <p:cNvSpPr txBox="1"/>
            <p:nvPr/>
          </p:nvSpPr>
          <p:spPr>
            <a:xfrm>
              <a:off x="0" y="-123825"/>
              <a:ext cx="15361017" cy="1717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2.Explicit Types:</a:t>
              </a:r>
              <a:r>
                <a:rPr b="0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Specify the type explicitly( int , double, string, boolean ,char).</a:t>
              </a:r>
              <a:endParaRPr/>
            </a:p>
          </p:txBody>
        </p:sp>
      </p:grpSp>
      <p:sp>
        <p:nvSpPr>
          <p:cNvPr id="247" name="Google Shape;247;p7"/>
          <p:cNvSpPr/>
          <p:nvPr/>
        </p:nvSpPr>
        <p:spPr>
          <a:xfrm>
            <a:off x="4270628" y="7622915"/>
            <a:ext cx="7830002" cy="864958"/>
          </a:xfrm>
          <a:custGeom>
            <a:rect b="b" l="l" r="r" t="t"/>
            <a:pathLst>
              <a:path extrusionOk="0" h="864958" w="7830002">
                <a:moveTo>
                  <a:pt x="0" y="0"/>
                </a:moveTo>
                <a:lnTo>
                  <a:pt x="7830001" y="0"/>
                </a:lnTo>
                <a:lnTo>
                  <a:pt x="7830001" y="864958"/>
                </a:lnTo>
                <a:lnTo>
                  <a:pt x="0" y="864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68959" l="-101152" r="-141795" t="-57685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53" name="Google Shape;253;p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54" name="Google Shape;254;p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55" name="Google Shape;255;p8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8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58" name="Google Shape;258;p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59" name="Google Shape;259;p8"/>
          <p:cNvGrpSpPr/>
          <p:nvPr/>
        </p:nvGrpSpPr>
        <p:grpSpPr>
          <a:xfrm>
            <a:off x="3383619" y="3981291"/>
            <a:ext cx="11520763" cy="767417"/>
            <a:chOff x="0" y="-123825"/>
            <a:chExt cx="15361017" cy="1023222"/>
          </a:xfrm>
        </p:grpSpPr>
        <p:sp>
          <p:nvSpPr>
            <p:cNvPr id="260" name="Google Shape;260;p8"/>
            <p:cNvSpPr/>
            <p:nvPr/>
          </p:nvSpPr>
          <p:spPr>
            <a:xfrm>
              <a:off x="0" y="0"/>
              <a:ext cx="15361017" cy="899397"/>
            </a:xfrm>
            <a:custGeom>
              <a:rect b="b" l="l" r="r" t="t"/>
              <a:pathLst>
                <a:path extrusionOk="0" h="899397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899397"/>
                  </a:lnTo>
                  <a:lnTo>
                    <a:pt x="0" y="899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1" name="Google Shape;261;p8"/>
            <p:cNvSpPr txBox="1"/>
            <p:nvPr/>
          </p:nvSpPr>
          <p:spPr>
            <a:xfrm>
              <a:off x="0" y="-123825"/>
              <a:ext cx="15361017" cy="1023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3.final</a:t>
              </a:r>
              <a:r>
                <a:rPr b="0" i="0" lang="en-US" sz="31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Immutable after assignment, value assigned at runtime.</a:t>
              </a: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4" name="Google Shape;264;p8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265" name="Google Shape;265;p8"/>
          <p:cNvSpPr/>
          <p:nvPr/>
        </p:nvSpPr>
        <p:spPr>
          <a:xfrm>
            <a:off x="4885000" y="4943120"/>
            <a:ext cx="7830002" cy="770921"/>
          </a:xfrm>
          <a:custGeom>
            <a:rect b="b" l="l" r="r" t="t"/>
            <a:pathLst>
              <a:path extrusionOk="0" h="770921" w="7830002">
                <a:moveTo>
                  <a:pt x="0" y="0"/>
                </a:moveTo>
                <a:lnTo>
                  <a:pt x="7830002" y="0"/>
                </a:lnTo>
                <a:lnTo>
                  <a:pt x="7830002" y="770921"/>
                </a:lnTo>
                <a:lnTo>
                  <a:pt x="0" y="770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463524" l="-106204" r="-170727" t="-589793"/>
            </a:stretch>
          </a:blipFill>
          <a:ln>
            <a:noFill/>
          </a:ln>
        </p:spPr>
      </p:sp>
      <p:grpSp>
        <p:nvGrpSpPr>
          <p:cNvPr id="266" name="Google Shape;266;p8"/>
          <p:cNvGrpSpPr/>
          <p:nvPr/>
        </p:nvGrpSpPr>
        <p:grpSpPr>
          <a:xfrm>
            <a:off x="3336943" y="6307711"/>
            <a:ext cx="11520763" cy="767417"/>
            <a:chOff x="0" y="-123825"/>
            <a:chExt cx="15361017" cy="1023222"/>
          </a:xfrm>
        </p:grpSpPr>
        <p:sp>
          <p:nvSpPr>
            <p:cNvPr id="267" name="Google Shape;267;p8"/>
            <p:cNvSpPr/>
            <p:nvPr/>
          </p:nvSpPr>
          <p:spPr>
            <a:xfrm>
              <a:off x="0" y="0"/>
              <a:ext cx="15361017" cy="899397"/>
            </a:xfrm>
            <a:custGeom>
              <a:rect b="b" l="l" r="r" t="t"/>
              <a:pathLst>
                <a:path extrusionOk="0" h="899397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899397"/>
                  </a:lnTo>
                  <a:lnTo>
                    <a:pt x="0" y="899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8" name="Google Shape;268;p8"/>
            <p:cNvSpPr txBox="1"/>
            <p:nvPr/>
          </p:nvSpPr>
          <p:spPr>
            <a:xfrm>
              <a:off x="0" y="-123825"/>
              <a:ext cx="15361017" cy="1023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4.const: </a:t>
              </a:r>
              <a:r>
                <a:rPr b="0" i="0" lang="en-US" sz="31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Compile-time constant, value fixed during compilation.</a:t>
              </a:r>
              <a:endParaRPr/>
            </a:p>
          </p:txBody>
        </p:sp>
      </p:grpSp>
      <p:sp>
        <p:nvSpPr>
          <p:cNvPr id="269" name="Google Shape;269;p8"/>
          <p:cNvSpPr/>
          <p:nvPr/>
        </p:nvSpPr>
        <p:spPr>
          <a:xfrm>
            <a:off x="4923129" y="7379438"/>
            <a:ext cx="7830002" cy="786789"/>
          </a:xfrm>
          <a:custGeom>
            <a:rect b="b" l="l" r="r" t="t"/>
            <a:pathLst>
              <a:path extrusionOk="0" h="786789" w="7830002">
                <a:moveTo>
                  <a:pt x="0" y="0"/>
                </a:moveTo>
                <a:lnTo>
                  <a:pt x="7830001" y="0"/>
                </a:lnTo>
                <a:lnTo>
                  <a:pt x="7830001" y="786789"/>
                </a:lnTo>
                <a:lnTo>
                  <a:pt x="0" y="786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19106" l="-110783" r="-178943" t="-461919"/>
            </a:stretch>
          </a:blipFill>
          <a:ln>
            <a:noFill/>
          </a:ln>
        </p:spPr>
      </p:sp>
      <p:grpSp>
        <p:nvGrpSpPr>
          <p:cNvPr id="270" name="Google Shape;270;p8"/>
          <p:cNvGrpSpPr/>
          <p:nvPr/>
        </p:nvGrpSpPr>
        <p:grpSpPr>
          <a:xfrm rot="-102745">
            <a:off x="5579540" y="2579140"/>
            <a:ext cx="7235292" cy="754194"/>
            <a:chOff x="0" y="-57150"/>
            <a:chExt cx="9647055" cy="1005593"/>
          </a:xfrm>
        </p:grpSpPr>
        <p:sp>
          <p:nvSpPr>
            <p:cNvPr id="271" name="Google Shape;271;p8"/>
            <p:cNvSpPr/>
            <p:nvPr/>
          </p:nvSpPr>
          <p:spPr>
            <a:xfrm>
              <a:off x="0" y="0"/>
              <a:ext cx="9647055" cy="948443"/>
            </a:xfrm>
            <a:custGeom>
              <a:rect b="b" l="l" r="r" t="t"/>
              <a:pathLst>
                <a:path extrusionOk="0" h="948443" w="9647055">
                  <a:moveTo>
                    <a:pt x="0" y="0"/>
                  </a:moveTo>
                  <a:lnTo>
                    <a:pt x="9647055" y="0"/>
                  </a:lnTo>
                  <a:lnTo>
                    <a:pt x="9647055" y="948443"/>
                  </a:lnTo>
                  <a:lnTo>
                    <a:pt x="0" y="948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2" name="Google Shape;272;p8"/>
            <p:cNvSpPr txBox="1"/>
            <p:nvPr/>
          </p:nvSpPr>
          <p:spPr>
            <a:xfrm>
              <a:off x="0" y="-57150"/>
              <a:ext cx="9647054" cy="10055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Types of Variables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78" name="Google Shape;278;p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79" name="Google Shape;279;p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80" name="Google Shape;280;p9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83" name="Google Shape;283;p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84" name="Google Shape;284;p9"/>
          <p:cNvGrpSpPr/>
          <p:nvPr/>
        </p:nvGrpSpPr>
        <p:grpSpPr>
          <a:xfrm rot="5400000">
            <a:off x="15698117" y="5010921"/>
            <a:ext cx="4588669" cy="635319"/>
            <a:chOff x="0" y="-95250"/>
            <a:chExt cx="6118225" cy="847091"/>
          </a:xfrm>
        </p:grpSpPr>
        <p:sp>
          <p:nvSpPr>
            <p:cNvPr id="285" name="Google Shape;285;p9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6" name="Google Shape;286;p9"/>
            <p:cNvSpPr txBox="1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S25' Training Sessions </a:t>
              </a:r>
              <a:endParaRPr/>
            </a:p>
          </p:txBody>
        </p:sp>
      </p:grpSp>
      <p:sp>
        <p:nvSpPr>
          <p:cNvPr id="287" name="Google Shape;287;p9"/>
          <p:cNvSpPr txBox="1"/>
          <p:nvPr/>
        </p:nvSpPr>
        <p:spPr>
          <a:xfrm>
            <a:off x="3066501" y="4530342"/>
            <a:ext cx="12699078" cy="572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5.Dynamic</a:t>
            </a:r>
            <a:r>
              <a:rPr b="0" i="0" lang="en-US" sz="33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can hold any type of value.</a:t>
            </a:r>
            <a:endParaRPr/>
          </a:p>
        </p:txBody>
      </p:sp>
      <p:sp>
        <p:nvSpPr>
          <p:cNvPr id="288" name="Google Shape;288;p9"/>
          <p:cNvSpPr/>
          <p:nvPr/>
        </p:nvSpPr>
        <p:spPr>
          <a:xfrm>
            <a:off x="3901231" y="5881063"/>
            <a:ext cx="9399747" cy="1741852"/>
          </a:xfrm>
          <a:custGeom>
            <a:rect b="b" l="l" r="r" t="t"/>
            <a:pathLst>
              <a:path extrusionOk="0" h="1741852" w="9399747">
                <a:moveTo>
                  <a:pt x="0" y="0"/>
                </a:moveTo>
                <a:lnTo>
                  <a:pt x="9399747" y="0"/>
                </a:lnTo>
                <a:lnTo>
                  <a:pt x="9399747" y="1741852"/>
                </a:lnTo>
                <a:lnTo>
                  <a:pt x="0" y="1741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684539" l="-26175" r="-205280" t="-221396"/>
            </a:stretch>
          </a:blipFill>
          <a:ln>
            <a:noFill/>
          </a:ln>
        </p:spPr>
      </p:sp>
      <p:grpSp>
        <p:nvGrpSpPr>
          <p:cNvPr id="289" name="Google Shape;289;p9"/>
          <p:cNvGrpSpPr/>
          <p:nvPr/>
        </p:nvGrpSpPr>
        <p:grpSpPr>
          <a:xfrm rot="-102745">
            <a:off x="5579540" y="2579140"/>
            <a:ext cx="7235292" cy="754194"/>
            <a:chOff x="0" y="-57150"/>
            <a:chExt cx="9647055" cy="1005593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9647055" cy="948443"/>
            </a:xfrm>
            <a:custGeom>
              <a:rect b="b" l="l" r="r" t="t"/>
              <a:pathLst>
                <a:path extrusionOk="0" h="948443" w="9647055">
                  <a:moveTo>
                    <a:pt x="0" y="0"/>
                  </a:moveTo>
                  <a:lnTo>
                    <a:pt x="9647055" y="0"/>
                  </a:lnTo>
                  <a:lnTo>
                    <a:pt x="9647055" y="948443"/>
                  </a:lnTo>
                  <a:lnTo>
                    <a:pt x="0" y="948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1" name="Google Shape;291;p9"/>
            <p:cNvSpPr txBox="1"/>
            <p:nvPr/>
          </p:nvSpPr>
          <p:spPr>
            <a:xfrm>
              <a:off x="0" y="-57150"/>
              <a:ext cx="9647054" cy="10055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Types of Variables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